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1" r:id="rId4"/>
  </p:sldMasterIdLst>
  <p:notesMasterIdLst>
    <p:notesMasterId r:id="rId64"/>
  </p:notesMasterIdLst>
  <p:handoutMasterIdLst>
    <p:handoutMasterId r:id="rId65"/>
  </p:handoutMasterIdLst>
  <p:sldIdLst>
    <p:sldId id="363" r:id="rId5"/>
    <p:sldId id="303" r:id="rId6"/>
    <p:sldId id="318" r:id="rId7"/>
    <p:sldId id="319" r:id="rId8"/>
    <p:sldId id="320" r:id="rId9"/>
    <p:sldId id="365" r:id="rId10"/>
    <p:sldId id="364" r:id="rId11"/>
    <p:sldId id="322" r:id="rId12"/>
    <p:sldId id="323" r:id="rId13"/>
    <p:sldId id="378" r:id="rId14"/>
    <p:sldId id="325" r:id="rId15"/>
    <p:sldId id="379" r:id="rId16"/>
    <p:sldId id="375" r:id="rId17"/>
    <p:sldId id="351" r:id="rId18"/>
    <p:sldId id="361" r:id="rId19"/>
    <p:sldId id="327" r:id="rId20"/>
    <p:sldId id="329" r:id="rId21"/>
    <p:sldId id="328" r:id="rId22"/>
    <p:sldId id="370" r:id="rId23"/>
    <p:sldId id="367" r:id="rId24"/>
    <p:sldId id="376" r:id="rId25"/>
    <p:sldId id="377" r:id="rId26"/>
    <p:sldId id="366" r:id="rId27"/>
    <p:sldId id="369" r:id="rId28"/>
    <p:sldId id="368"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89" r:id="rId48"/>
    <p:sldId id="380" r:id="rId49"/>
    <p:sldId id="381" r:id="rId50"/>
    <p:sldId id="382" r:id="rId51"/>
    <p:sldId id="383" r:id="rId52"/>
    <p:sldId id="384" r:id="rId53"/>
    <p:sldId id="385" r:id="rId54"/>
    <p:sldId id="386" r:id="rId55"/>
    <p:sldId id="387" r:id="rId56"/>
    <p:sldId id="388" r:id="rId57"/>
    <p:sldId id="390" r:id="rId58"/>
    <p:sldId id="373" r:id="rId59"/>
    <p:sldId id="348" r:id="rId60"/>
    <p:sldId id="349" r:id="rId61"/>
    <p:sldId id="357" r:id="rId62"/>
    <p:sldId id="359" r:id="rId63"/>
  </p:sldIdLst>
  <p:sldSz cx="12192000" cy="6858000"/>
  <p:notesSz cx="7010400" cy="939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6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71488"/>
          </a:xfrm>
          <a:prstGeom prst="rect">
            <a:avLst/>
          </a:prstGeom>
        </p:spPr>
        <p:txBody>
          <a:bodyPr vert="horz" lIns="91440" tIns="45720" rIns="91440" bIns="45720" rtlCol="0"/>
          <a:lstStyle>
            <a:lvl1pPr algn="r">
              <a:defRPr sz="1200"/>
            </a:lvl1pPr>
          </a:lstStyle>
          <a:p>
            <a:fld id="{E289D55A-CA5B-4276-B78E-D41B3FE8BA3F}" type="datetimeFigureOut">
              <a:rPr lang="en-US" smtClean="0"/>
              <a:t>6/12/2019</a:t>
            </a:fld>
            <a:endParaRPr lang="en-US"/>
          </a:p>
        </p:txBody>
      </p:sp>
      <p:sp>
        <p:nvSpPr>
          <p:cNvPr id="4" name="Footer Placeholder 3"/>
          <p:cNvSpPr>
            <a:spLocks noGrp="1"/>
          </p:cNvSpPr>
          <p:nvPr>
            <p:ph type="ftr" sz="quarter" idx="2"/>
          </p:nvPr>
        </p:nvSpPr>
        <p:spPr>
          <a:xfrm>
            <a:off x="0" y="8926513"/>
            <a:ext cx="3038475" cy="471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26513"/>
            <a:ext cx="3038475" cy="471487"/>
          </a:xfrm>
          <a:prstGeom prst="rect">
            <a:avLst/>
          </a:prstGeom>
        </p:spPr>
        <p:txBody>
          <a:bodyPr vert="horz" lIns="91440" tIns="45720" rIns="91440" bIns="45720" rtlCol="0" anchor="b"/>
          <a:lstStyle>
            <a:lvl1pPr algn="r">
              <a:defRPr sz="1200"/>
            </a:lvl1pPr>
          </a:lstStyle>
          <a:p>
            <a:fld id="{62A73327-E863-4388-9EF4-3864A173DEF0}" type="slidenum">
              <a:rPr lang="en-US" smtClean="0"/>
              <a:t>‹#›</a:t>
            </a:fld>
            <a:endParaRPr lang="en-US"/>
          </a:p>
        </p:txBody>
      </p:sp>
    </p:spTree>
    <p:extLst>
      <p:ext uri="{BB962C8B-B14F-4D97-AF65-F5344CB8AC3E}">
        <p14:creationId xmlns:p14="http://schemas.microsoft.com/office/powerpoint/2010/main" val="2259393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71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2"/>
            <a:ext cx="3038475" cy="471825"/>
          </a:xfrm>
          <a:prstGeom prst="rect">
            <a:avLst/>
          </a:prstGeom>
        </p:spPr>
        <p:txBody>
          <a:bodyPr vert="horz" lIns="91440" tIns="45720" rIns="91440" bIns="45720" rtlCol="0"/>
          <a:lstStyle>
            <a:lvl1pPr algn="r">
              <a:defRPr sz="1200"/>
            </a:lvl1pPr>
          </a:lstStyle>
          <a:p>
            <a:fld id="{613224F2-2FFB-42EE-9EC9-787774B48CC7}" type="datetimeFigureOut">
              <a:rPr lang="en-US" smtClean="0"/>
              <a:t>6/12/2019</a:t>
            </a:fld>
            <a:endParaRPr lang="en-US"/>
          </a:p>
        </p:txBody>
      </p:sp>
      <p:sp>
        <p:nvSpPr>
          <p:cNvPr id="4" name="Slide Image Placeholder 3"/>
          <p:cNvSpPr>
            <a:spLocks noGrp="1" noRot="1" noChangeAspect="1"/>
          </p:cNvSpPr>
          <p:nvPr>
            <p:ph type="sldImg" idx="2"/>
          </p:nvPr>
        </p:nvSpPr>
        <p:spPr>
          <a:xfrm>
            <a:off x="687388" y="1174750"/>
            <a:ext cx="5635625" cy="31702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522468"/>
            <a:ext cx="5607050" cy="370078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926176"/>
            <a:ext cx="3038475" cy="471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926176"/>
            <a:ext cx="3038475" cy="471825"/>
          </a:xfrm>
          <a:prstGeom prst="rect">
            <a:avLst/>
          </a:prstGeom>
        </p:spPr>
        <p:txBody>
          <a:bodyPr vert="horz" lIns="91440" tIns="45720" rIns="91440" bIns="45720" rtlCol="0" anchor="b"/>
          <a:lstStyle>
            <a:lvl1pPr algn="r">
              <a:defRPr sz="1200"/>
            </a:lvl1pPr>
          </a:lstStyle>
          <a:p>
            <a:fld id="{4A7F6922-D514-40FF-A88C-1FDBE2547A7A}" type="slidenum">
              <a:rPr lang="en-US" smtClean="0"/>
              <a:t>‹#›</a:t>
            </a:fld>
            <a:endParaRPr lang="en-US"/>
          </a:p>
        </p:txBody>
      </p:sp>
    </p:spTree>
    <p:extLst>
      <p:ext uri="{BB962C8B-B14F-4D97-AF65-F5344CB8AC3E}">
        <p14:creationId xmlns:p14="http://schemas.microsoft.com/office/powerpoint/2010/main" val="3530342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0A559-2D5C-4CC3-A29E-E028AC2A1586}"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smtClean="0"/>
              <a:t>Page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54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FBB9A-F691-4243-8C12-145DC65C2BAF}" type="datetime1">
              <a:rPr lang="en-US" smtClean="0"/>
              <a:t>6/12/2019</a:t>
            </a:fld>
            <a:endParaRPr lang="en-US" dirty="0"/>
          </a:p>
        </p:txBody>
      </p:sp>
      <p:sp>
        <p:nvSpPr>
          <p:cNvPr id="6" name="Footer Placeholder 5"/>
          <p:cNvSpPr>
            <a:spLocks noGrp="1"/>
          </p:cNvSpPr>
          <p:nvPr>
            <p:ph type="ftr" sz="quarter" idx="11"/>
          </p:nvPr>
        </p:nvSpPr>
        <p:spPr/>
        <p:txBody>
          <a:bodyPr/>
          <a:lstStyle/>
          <a:p>
            <a:r>
              <a:rPr lang="en-US" smtClean="0"/>
              <a:t>Page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1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21E054-39CE-49E2-8BC5-130CC7C5CCC1}"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smtClean="0"/>
              <a:t>Page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78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48FDF5-710A-496B-93EA-941F1EA17B33}"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smtClean="0"/>
              <a:t>Page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9891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88"/>
            <a:ext cx="10668000" cy="7366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06400" y="1295400"/>
            <a:ext cx="11176000" cy="4267200"/>
          </a:xfrm>
          <a:prstGeom prst="rect">
            <a:avLst/>
          </a:prstGeom>
        </p:spPr>
        <p:txBody>
          <a:bodyPr/>
          <a:lstStyle/>
          <a:p>
            <a:r>
              <a:rPr lang="en-US" dirty="0" smtClean="0"/>
              <a:t>Click icon to add SmartArt graphic</a:t>
            </a:r>
            <a:endParaRPr lang="en-US" dirty="0"/>
          </a:p>
        </p:txBody>
      </p:sp>
    </p:spTree>
    <p:extLst>
      <p:ext uri="{BB962C8B-B14F-4D97-AF65-F5344CB8AC3E}">
        <p14:creationId xmlns:p14="http://schemas.microsoft.com/office/powerpoint/2010/main" val="334767115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3AAD32-8300-4411-B279-1C4ED8516905}"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smtClean="0"/>
              <a:t>Page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61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D65EB-3326-4CCF-B5A8-2B1225F552D1}" type="datetime1">
              <a:rPr lang="en-US" smtClean="0"/>
              <a:t>6/12/2019</a:t>
            </a:fld>
            <a:endParaRPr lang="en-US" dirty="0"/>
          </a:p>
        </p:txBody>
      </p:sp>
      <p:sp>
        <p:nvSpPr>
          <p:cNvPr id="5" name="Footer Placeholder 4"/>
          <p:cNvSpPr>
            <a:spLocks noGrp="1"/>
          </p:cNvSpPr>
          <p:nvPr>
            <p:ph type="ftr" sz="quarter" idx="11"/>
          </p:nvPr>
        </p:nvSpPr>
        <p:spPr/>
        <p:txBody>
          <a:bodyPr/>
          <a:lstStyle/>
          <a:p>
            <a:r>
              <a:rPr lang="en-US" smtClean="0"/>
              <a:t>Page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69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4114A5-B1C5-4D20-800E-F4E6840C990E}" type="datetime1">
              <a:rPr lang="en-US" smtClean="0"/>
              <a:t>6/12/2019</a:t>
            </a:fld>
            <a:endParaRPr lang="en-US" dirty="0"/>
          </a:p>
        </p:txBody>
      </p:sp>
      <p:sp>
        <p:nvSpPr>
          <p:cNvPr id="6" name="Footer Placeholder 5"/>
          <p:cNvSpPr>
            <a:spLocks noGrp="1"/>
          </p:cNvSpPr>
          <p:nvPr>
            <p:ph type="ftr" sz="quarter" idx="11"/>
          </p:nvPr>
        </p:nvSpPr>
        <p:spPr/>
        <p:txBody>
          <a:bodyPr/>
          <a:lstStyle/>
          <a:p>
            <a:r>
              <a:rPr lang="en-US" smtClean="0"/>
              <a:t>Page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791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88C304-7869-43DB-B179-2320770369E6}" type="datetime1">
              <a:rPr lang="en-US" smtClean="0"/>
              <a:t>6/12/2019</a:t>
            </a:fld>
            <a:endParaRPr lang="en-US" dirty="0"/>
          </a:p>
        </p:txBody>
      </p:sp>
      <p:sp>
        <p:nvSpPr>
          <p:cNvPr id="8" name="Footer Placeholder 7"/>
          <p:cNvSpPr>
            <a:spLocks noGrp="1"/>
          </p:cNvSpPr>
          <p:nvPr>
            <p:ph type="ftr" sz="quarter" idx="11"/>
          </p:nvPr>
        </p:nvSpPr>
        <p:spPr/>
        <p:txBody>
          <a:bodyPr/>
          <a:lstStyle/>
          <a:p>
            <a:r>
              <a:rPr lang="en-US" smtClean="0"/>
              <a:t>Page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04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3C36BD-23CC-4D1C-BF14-2DC90F3AEAD4}" type="datetime1">
              <a:rPr lang="en-US" smtClean="0"/>
              <a:t>6/12/2019</a:t>
            </a:fld>
            <a:endParaRPr lang="en-US" dirty="0"/>
          </a:p>
        </p:txBody>
      </p:sp>
      <p:sp>
        <p:nvSpPr>
          <p:cNvPr id="4" name="Footer Placeholder 3"/>
          <p:cNvSpPr>
            <a:spLocks noGrp="1"/>
          </p:cNvSpPr>
          <p:nvPr>
            <p:ph type="ftr" sz="quarter" idx="11"/>
          </p:nvPr>
        </p:nvSpPr>
        <p:spPr/>
        <p:txBody>
          <a:bodyPr/>
          <a:lstStyle/>
          <a:p>
            <a:r>
              <a:rPr lang="en-US" smtClean="0"/>
              <a:t>Page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747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8B45D7-C7AE-4308-B6E7-A5B7CB287669}" type="datetime1">
              <a:rPr lang="en-US" smtClean="0"/>
              <a:t>6/12/2019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Page #</a:t>
            </a:r>
            <a:endParaRPr lang="en-US" dirty="0"/>
          </a:p>
        </p:txBody>
      </p:sp>
      <p:sp>
        <p:nvSpPr>
          <p:cNvPr id="9" name="Slide Number Placeholder 8"/>
          <p:cNvSpPr>
            <a:spLocks noGrp="1"/>
          </p:cNvSpPr>
          <p:nvPr>
            <p:ph type="sldNum" sz="quarter" idx="12"/>
          </p:nvPr>
        </p:nvSpPr>
        <p:spPr>
          <a:xfrm>
            <a:off x="10451177" y="6435643"/>
            <a:ext cx="1312025"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68634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30925" y="6460259"/>
            <a:ext cx="2472271" cy="365125"/>
          </a:xfrm>
        </p:spPr>
        <p:txBody>
          <a:bodyPr/>
          <a:lstStyle/>
          <a:p>
            <a:fld id="{E1F0CF83-33E8-4CA3-8C18-8B7B7510A36A}" type="datetime1">
              <a:rPr lang="en-US" smtClean="0"/>
              <a:t>6/12/2019</a:t>
            </a:fld>
            <a:endParaRPr lang="en-US" dirty="0"/>
          </a:p>
        </p:txBody>
      </p:sp>
      <p:sp>
        <p:nvSpPr>
          <p:cNvPr id="5" name="Slide Number Placeholder 4"/>
          <p:cNvSpPr>
            <a:spLocks noGrp="1"/>
          </p:cNvSpPr>
          <p:nvPr>
            <p:ph type="sldNum" sz="quarter" idx="12"/>
          </p:nvPr>
        </p:nvSpPr>
        <p:spPr>
          <a:xfrm>
            <a:off x="10284922" y="6458342"/>
            <a:ext cx="13120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209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1E1B2D1-F40A-4A56-AEE0-BB87AF386220}" type="datetime1">
              <a:rPr lang="en-US" smtClean="0"/>
              <a:t>6/12/2019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Page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472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A4F8E5-1DBC-4D17-B63B-BEF0A7DC14FA}" type="datetime1">
              <a:rPr lang="en-US" smtClean="0"/>
              <a:t>6/12/2019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Page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22380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34" r:id="rId8"/>
    <p:sldLayoutId id="2147483929" r:id="rId9"/>
    <p:sldLayoutId id="2147483930" r:id="rId10"/>
    <p:sldLayoutId id="2147483931" r:id="rId11"/>
    <p:sldLayoutId id="2147483932" r:id="rId12"/>
    <p:sldLayoutId id="2147483933"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mansfield.edu/controller/travel.cfm"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hyperlink" Target="mailto:jcotner@mansfield.edu" TargetMode="External"/><Relationship Id="rId3" Type="http://schemas.openxmlformats.org/officeDocument/2006/relationships/image" Target="../media/image3.png"/><Relationship Id="rId7" Type="http://schemas.openxmlformats.org/officeDocument/2006/relationships/hyperlink" Target="mailto:byagle@mansfield.edu"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mailto:julanoski@mansfield.edu" TargetMode="External"/><Relationship Id="rId5" Type="http://schemas.openxmlformats.org/officeDocument/2006/relationships/hyperlink" Target="mailto:jmandel@mansfield.edu" TargetMode="External"/><Relationship Id="rId10" Type="http://schemas.openxmlformats.org/officeDocument/2006/relationships/hyperlink" Target="mailto:crovito@Mansfield.edu" TargetMode="External"/><Relationship Id="rId4" Type="http://schemas.openxmlformats.org/officeDocument/2006/relationships/image" Target="../media/image4.jpg"/><Relationship Id="rId9" Type="http://schemas.openxmlformats.org/officeDocument/2006/relationships/hyperlink" Target="mailto:cadams@mansfield.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jp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cid:image001.png@01D3BF81.B84DCFF0" TargetMode="External"/><Relationship Id="rId5" Type="http://schemas.openxmlformats.org/officeDocument/2006/relationships/image" Target="../media/image36.png"/><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cid:image002.png@01D3BF81.B84DCFF0" TargetMode="External"/><Relationship Id="rId5" Type="http://schemas.openxmlformats.org/officeDocument/2006/relationships/image" Target="../media/image37.png"/><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cid:image003.png@01D3BF81.B84DCFF0" TargetMode="External"/><Relationship Id="rId5" Type="http://schemas.openxmlformats.org/officeDocument/2006/relationships/image" Target="../media/image38.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cid:image004.png@01D3BF82.045BDFE0" TargetMode="External"/><Relationship Id="rId5" Type="http://schemas.openxmlformats.org/officeDocument/2006/relationships/image" Target="../media/image39.png"/><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cid:image005.png@01D3BF82.312FB460" TargetMode="External"/><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cid:image006.png@01D3BF82.726BD6C0" TargetMode="External"/><Relationship Id="rId5" Type="http://schemas.openxmlformats.org/officeDocument/2006/relationships/image" Target="../media/image41.png"/><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jp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jp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4294967295"/>
          </p:nvPr>
        </p:nvSpPr>
        <p:spPr>
          <a:xfrm>
            <a:off x="512064" y="1616098"/>
            <a:ext cx="10780776" cy="4043884"/>
          </a:xfrm>
          <a:ln>
            <a:solidFill>
              <a:schemeClr val="tx1"/>
            </a:solidFill>
          </a:ln>
        </p:spPr>
        <p:txBody>
          <a:bodyPr>
            <a:normAutofit/>
          </a:bodyPr>
          <a:lstStyle/>
          <a:p>
            <a:pPr marL="0" indent="0">
              <a:buNone/>
            </a:pPr>
            <a:r>
              <a:rPr lang="en-US" sz="6200" b="1" dirty="0" smtClean="0">
                <a:latin typeface="+mj-lt"/>
              </a:rPr>
              <a:t>  </a:t>
            </a:r>
            <a:r>
              <a:rPr lang="en-US" sz="3200" b="1" u="sng" dirty="0" smtClean="0">
                <a:latin typeface="+mj-lt"/>
              </a:rPr>
              <a:t>Agenda:</a:t>
            </a:r>
          </a:p>
          <a:p>
            <a:pPr>
              <a:buFont typeface="Wingdings" panose="05000000000000000000" pitchFamily="2" charset="2"/>
              <a:buChar char="§"/>
            </a:pPr>
            <a:r>
              <a:rPr lang="en-US" sz="3200" dirty="0" smtClean="0">
                <a:latin typeface="+mj-lt"/>
              </a:rPr>
              <a:t>Background and Introduction</a:t>
            </a:r>
          </a:p>
          <a:p>
            <a:pPr>
              <a:buFont typeface="Wingdings" panose="05000000000000000000" pitchFamily="2" charset="2"/>
              <a:buChar char="§"/>
            </a:pPr>
            <a:r>
              <a:rPr lang="en-US" sz="3200" dirty="0" smtClean="0">
                <a:latin typeface="+mj-lt"/>
              </a:rPr>
              <a:t>Procurement Guidance</a:t>
            </a:r>
          </a:p>
          <a:p>
            <a:pPr>
              <a:buFont typeface="Wingdings" panose="05000000000000000000" pitchFamily="2" charset="2"/>
              <a:buChar char="§"/>
            </a:pPr>
            <a:r>
              <a:rPr lang="en-US" sz="3200" dirty="0" smtClean="0">
                <a:latin typeface="+mj-lt"/>
              </a:rPr>
              <a:t>Requisitioning, Purchase Orders and Miscellaneous Instructions </a:t>
            </a:r>
          </a:p>
          <a:p>
            <a:pPr>
              <a:buFont typeface="Wingdings" panose="05000000000000000000" pitchFamily="2" charset="2"/>
              <a:buChar char="§"/>
            </a:pPr>
            <a:r>
              <a:rPr lang="en-US" sz="3200" dirty="0" smtClean="0">
                <a:latin typeface="+mj-lt"/>
              </a:rPr>
              <a:t>Accounts Payable and </a:t>
            </a:r>
            <a:r>
              <a:rPr lang="en-US" sz="3200" dirty="0" err="1" smtClean="0">
                <a:latin typeface="+mj-lt"/>
              </a:rPr>
              <a:t>Pcard</a:t>
            </a:r>
            <a:endParaRPr lang="en-US" sz="3200" dirty="0" smtClean="0">
              <a:latin typeface="+mj-lt"/>
            </a:endParaRPr>
          </a:p>
        </p:txBody>
      </p:sp>
      <p:sp>
        <p:nvSpPr>
          <p:cNvPr id="9" name="TextBox 8"/>
          <p:cNvSpPr txBox="1"/>
          <p:nvPr/>
        </p:nvSpPr>
        <p:spPr>
          <a:xfrm>
            <a:off x="10432125" y="5949383"/>
            <a:ext cx="1600200" cy="338554"/>
          </a:xfrm>
          <a:prstGeom prst="rect">
            <a:avLst/>
          </a:prstGeom>
          <a:noFill/>
        </p:spPr>
        <p:txBody>
          <a:bodyPr wrap="square" rtlCol="0">
            <a:spAutoFit/>
          </a:bodyPr>
          <a:lstStyle/>
          <a:p>
            <a:r>
              <a:rPr lang="en-US" sz="1600" i="1" dirty="0" smtClean="0"/>
              <a:t>Rev: 04/05/18</a:t>
            </a:r>
            <a:endParaRPr lang="en-US" sz="1600" i="1" dirty="0"/>
          </a:p>
        </p:txBody>
      </p:sp>
      <p:pic>
        <p:nvPicPr>
          <p:cNvPr id="10" name="Picture 9"/>
          <p:cNvPicPr>
            <a:picLocks noChangeAspect="1"/>
          </p:cNvPicPr>
          <p:nvPr/>
        </p:nvPicPr>
        <p:blipFill>
          <a:blip r:embed="rId3"/>
          <a:stretch>
            <a:fillRect/>
          </a:stretch>
        </p:blipFill>
        <p:spPr>
          <a:xfrm>
            <a:off x="8185792" y="454810"/>
            <a:ext cx="2826273" cy="533333"/>
          </a:xfrm>
          <a:prstGeom prst="rect">
            <a:avLst/>
          </a:prstGeom>
        </p:spPr>
      </p:pic>
      <p:pic>
        <p:nvPicPr>
          <p:cNvPr id="12" name="Picture 11"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Footer Placeholder 6"/>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4062924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8611" y="148497"/>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267706" y="340377"/>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536" y="340377"/>
            <a:ext cx="2752344" cy="1161288"/>
          </a:xfrm>
          <a:prstGeom prst="rect">
            <a:avLst/>
          </a:prstGeom>
        </p:spPr>
      </p:pic>
      <p:sp>
        <p:nvSpPr>
          <p:cNvPr id="7" name="Round Diagonal Corner Rectangle 6"/>
          <p:cNvSpPr/>
          <p:nvPr/>
        </p:nvSpPr>
        <p:spPr>
          <a:xfrm>
            <a:off x="1755227" y="1652963"/>
            <a:ext cx="9144000" cy="609600"/>
          </a:xfrm>
          <a:prstGeom prst="round2DiagRect">
            <a:avLst>
              <a:gd name="adj1" fmla="val 0"/>
              <a:gd name="adj2" fmla="val 0"/>
            </a:avLst>
          </a:prstGeom>
          <a:solidFill>
            <a:srgbClr val="385EAA"/>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nchor="ctr"/>
          <a:lstStyle/>
          <a:p>
            <a:pPr algn="ctr">
              <a:defRPr/>
            </a:pPr>
            <a:r>
              <a:rPr lang="en-US" sz="3200" dirty="0"/>
              <a:t>Contracting Mechanisms</a:t>
            </a: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379" y="2363308"/>
            <a:ext cx="2293937"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12" y="3468400"/>
            <a:ext cx="229235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Content Placeholder 2"/>
          <p:cNvSpPr txBox="1">
            <a:spLocks/>
          </p:cNvSpPr>
          <p:nvPr/>
        </p:nvSpPr>
        <p:spPr bwMode="auto">
          <a:xfrm>
            <a:off x="1912992" y="4742309"/>
            <a:ext cx="9144000" cy="1743074"/>
          </a:xfrm>
          <a:prstGeom prst="rect">
            <a:avLst/>
          </a:prstGeom>
          <a:noFill/>
          <a:ln w="25400">
            <a:solidFill>
              <a:srgbClr val="1357A9"/>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Clr>
                <a:srgbClr val="1357A9"/>
              </a:buClr>
              <a:buSzPct val="105000"/>
              <a:buNone/>
            </a:pPr>
            <a:r>
              <a:rPr lang="en-US" altLang="en-US" sz="2400" u="sng" dirty="0"/>
              <a:t>Other specific/limited mechanisms:</a:t>
            </a:r>
          </a:p>
          <a:p>
            <a:pPr eaLnBrk="1" hangingPunct="1">
              <a:buFont typeface="Wingdings" panose="05000000000000000000" pitchFamily="2" charset="2"/>
              <a:buChar char="ü"/>
            </a:pPr>
            <a:r>
              <a:rPr lang="en-US" altLang="en-US" sz="1800" dirty="0"/>
              <a:t>TCPN – Lowes</a:t>
            </a:r>
          </a:p>
          <a:p>
            <a:pPr eaLnBrk="1" hangingPunct="1">
              <a:buFont typeface="Wingdings" panose="05000000000000000000" pitchFamily="2" charset="2"/>
              <a:buChar char="ü"/>
            </a:pPr>
            <a:r>
              <a:rPr lang="en-US" altLang="en-US" sz="1800" dirty="0"/>
              <a:t>National IPA – Grainger &amp; CDW-G</a:t>
            </a:r>
          </a:p>
          <a:p>
            <a:pPr eaLnBrk="1" hangingPunct="1">
              <a:buFont typeface="Wingdings" panose="05000000000000000000" pitchFamily="2" charset="2"/>
              <a:buChar char="ü"/>
            </a:pPr>
            <a:r>
              <a:rPr lang="en-US" altLang="en-US" sz="1800" dirty="0"/>
              <a:t>US Communities – Graybar, Trane, Cintas</a:t>
            </a:r>
          </a:p>
        </p:txBody>
      </p:sp>
      <p:pic>
        <p:nvPicPr>
          <p:cNvPr id="1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16917" y="5851476"/>
            <a:ext cx="26654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15330" y="5306187"/>
            <a:ext cx="2667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15330" y="4743946"/>
            <a:ext cx="23812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3067" y="2464655"/>
            <a:ext cx="2863850"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4275" y="2322361"/>
            <a:ext cx="2992394" cy="942604"/>
          </a:xfrm>
          <a:prstGeom prst="rect">
            <a:avLst/>
          </a:prstGeom>
        </p:spPr>
      </p:pic>
      <p:sp>
        <p:nvSpPr>
          <p:cNvPr id="17" name="Footer Placeholder 16"/>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692060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5637" y="1946609"/>
            <a:ext cx="10492266" cy="5547614"/>
          </a:xfrm>
        </p:spPr>
        <p:txBody>
          <a:bodyPr>
            <a:normAutofit/>
          </a:bodyPr>
          <a:lstStyle/>
          <a:p>
            <a:pPr>
              <a:buFont typeface="Wingdings" panose="05000000000000000000" pitchFamily="2" charset="2"/>
              <a:buChar char="§"/>
            </a:pPr>
            <a:r>
              <a:rPr lang="en-US" sz="1400" b="1" u="sng" dirty="0">
                <a:latin typeface="+mj-lt"/>
              </a:rPr>
              <a:t>Emergency Contract</a:t>
            </a:r>
            <a:r>
              <a:rPr lang="en-US" sz="1400" dirty="0">
                <a:latin typeface="+mj-lt"/>
              </a:rPr>
              <a:t>:  p</a:t>
            </a:r>
            <a:r>
              <a:rPr lang="en-US" sz="1200" dirty="0">
                <a:latin typeface="+mj-lt"/>
              </a:rPr>
              <a:t>ermissible in circumstances that are a threat to public health, safety, and welfare. </a:t>
            </a:r>
            <a:endParaRPr lang="en-US" sz="1100" dirty="0">
              <a:latin typeface="+mj-lt"/>
            </a:endParaRPr>
          </a:p>
          <a:p>
            <a:pPr lvl="1">
              <a:buFont typeface="Wingdings" panose="05000000000000000000" pitchFamily="2" charset="2"/>
              <a:buChar char="Ø"/>
            </a:pPr>
            <a:r>
              <a:rPr lang="en-US" sz="1100" dirty="0">
                <a:latin typeface="+mj-lt"/>
              </a:rPr>
              <a:t>Where possible, discuss with University Legal </a:t>
            </a:r>
            <a:r>
              <a:rPr lang="en-US" sz="1100" dirty="0" smtClean="0">
                <a:latin typeface="+mj-lt"/>
              </a:rPr>
              <a:t>Counsel.</a:t>
            </a:r>
          </a:p>
          <a:p>
            <a:pPr lvl="1">
              <a:buFont typeface="Wingdings" panose="05000000000000000000" pitchFamily="2" charset="2"/>
              <a:buChar char="Ø"/>
            </a:pPr>
            <a:r>
              <a:rPr lang="en-US" sz="1100" dirty="0" smtClean="0">
                <a:latin typeface="+mj-lt"/>
              </a:rPr>
              <a:t>Two </a:t>
            </a:r>
            <a:r>
              <a:rPr lang="en-US" sz="1100" dirty="0">
                <a:latin typeface="+mj-lt"/>
              </a:rPr>
              <a:t>bids are </a:t>
            </a:r>
            <a:r>
              <a:rPr lang="en-US" sz="1100" dirty="0" smtClean="0">
                <a:latin typeface="+mj-lt"/>
              </a:rPr>
              <a:t>required.</a:t>
            </a:r>
          </a:p>
          <a:p>
            <a:pPr lvl="1">
              <a:buFont typeface="Wingdings" panose="05000000000000000000" pitchFamily="2" charset="2"/>
              <a:buChar char="Ø"/>
            </a:pPr>
            <a:r>
              <a:rPr lang="en-US" sz="1100" dirty="0" smtClean="0">
                <a:latin typeface="+mj-lt"/>
              </a:rPr>
              <a:t>Work </a:t>
            </a:r>
            <a:r>
              <a:rPr lang="en-US" sz="1100" dirty="0">
                <a:latin typeface="+mj-lt"/>
              </a:rPr>
              <a:t>can begin before the legal process is completed; however, the legal approval process is still required.</a:t>
            </a:r>
          </a:p>
          <a:p>
            <a:pPr lvl="0">
              <a:buFont typeface="Wingdings" panose="05000000000000000000" pitchFamily="2" charset="2"/>
              <a:buChar char="§"/>
            </a:pPr>
            <a:r>
              <a:rPr lang="en-US" sz="1400" b="1" u="sng" dirty="0">
                <a:latin typeface="+mj-lt"/>
              </a:rPr>
              <a:t>Sole Source</a:t>
            </a:r>
            <a:r>
              <a:rPr lang="en-US" sz="1400" dirty="0">
                <a:latin typeface="+mj-lt"/>
              </a:rPr>
              <a:t>:  I</a:t>
            </a:r>
            <a:r>
              <a:rPr lang="en-US" sz="1400" dirty="0" smtClean="0">
                <a:latin typeface="+mj-lt"/>
              </a:rPr>
              <a:t>mplies there </a:t>
            </a:r>
            <a:r>
              <a:rPr lang="en-US" sz="1400" dirty="0">
                <a:latin typeface="+mj-lt"/>
              </a:rPr>
              <a:t>is only one person or company that can provide the contractual services </a:t>
            </a:r>
            <a:r>
              <a:rPr lang="en-US" sz="1400" dirty="0" smtClean="0">
                <a:latin typeface="+mj-lt"/>
              </a:rPr>
              <a:t>needed.</a:t>
            </a:r>
          </a:p>
          <a:p>
            <a:pPr lvl="0">
              <a:buFont typeface="Wingdings" panose="05000000000000000000" pitchFamily="2" charset="2"/>
              <a:buChar char="§"/>
            </a:pPr>
            <a:r>
              <a:rPr lang="en-US" sz="1400" b="1" u="sng" dirty="0" smtClean="0">
                <a:latin typeface="+mj-lt"/>
              </a:rPr>
              <a:t>Prohibited </a:t>
            </a:r>
            <a:r>
              <a:rPr lang="en-US" sz="1400" b="1" u="sng" dirty="0">
                <a:latin typeface="+mj-lt"/>
              </a:rPr>
              <a:t>Contracts </a:t>
            </a:r>
            <a:endParaRPr lang="en-US" sz="1200" b="1" u="sng" dirty="0">
              <a:latin typeface="+mj-lt"/>
            </a:endParaRPr>
          </a:p>
          <a:p>
            <a:pPr lvl="1">
              <a:buFont typeface="Wingdings" panose="05000000000000000000" pitchFamily="2" charset="2"/>
              <a:buChar char="Ø"/>
            </a:pPr>
            <a:r>
              <a:rPr lang="en-US" sz="1200" dirty="0">
                <a:latin typeface="+mj-lt"/>
              </a:rPr>
              <a:t>Employee/Employer </a:t>
            </a:r>
            <a:r>
              <a:rPr lang="en-US" sz="1200" dirty="0" smtClean="0">
                <a:latin typeface="+mj-lt"/>
              </a:rPr>
              <a:t>Relationships;</a:t>
            </a:r>
            <a:endParaRPr lang="en-US" sz="1050" dirty="0">
              <a:latin typeface="+mj-lt"/>
            </a:endParaRPr>
          </a:p>
          <a:p>
            <a:pPr lvl="1">
              <a:buFont typeface="Wingdings" panose="05000000000000000000" pitchFamily="2" charset="2"/>
              <a:buChar char="Ø"/>
            </a:pPr>
            <a:r>
              <a:rPr lang="en-US" sz="1200" dirty="0" smtClean="0">
                <a:latin typeface="+mj-lt"/>
              </a:rPr>
              <a:t>Contracts </a:t>
            </a:r>
            <a:r>
              <a:rPr lang="en-US" sz="1200" dirty="0">
                <a:latin typeface="+mj-lt"/>
              </a:rPr>
              <a:t>for the purchase of insurance. An exception to the rule is collision insurance for rental </a:t>
            </a:r>
            <a:r>
              <a:rPr lang="en-US" sz="1200" dirty="0" smtClean="0">
                <a:latin typeface="+mj-lt"/>
              </a:rPr>
              <a:t>vehicles;</a:t>
            </a:r>
            <a:endParaRPr lang="en-US" sz="1050" dirty="0">
              <a:latin typeface="+mj-lt"/>
            </a:endParaRPr>
          </a:p>
          <a:p>
            <a:pPr lvl="1">
              <a:buFont typeface="Wingdings" panose="05000000000000000000" pitchFamily="2" charset="2"/>
              <a:buChar char="Ø"/>
            </a:pPr>
            <a:r>
              <a:rPr lang="en-US" sz="1200" dirty="0" smtClean="0">
                <a:latin typeface="+mj-lt"/>
              </a:rPr>
              <a:t>Attorney </a:t>
            </a:r>
            <a:r>
              <a:rPr lang="en-US" sz="1200" dirty="0" smtClean="0">
                <a:latin typeface="+mj-lt"/>
              </a:rPr>
              <a:t>Services.</a:t>
            </a:r>
            <a:endParaRPr lang="en-US" sz="1200" dirty="0" smtClean="0">
              <a:latin typeface="+mj-lt"/>
            </a:endParaRPr>
          </a:p>
          <a:p>
            <a:pPr>
              <a:buFont typeface="Wingdings" panose="05000000000000000000" pitchFamily="2" charset="2"/>
              <a:buChar char="§"/>
            </a:pPr>
            <a:r>
              <a:rPr lang="en-US" sz="1400" b="1" u="sng" dirty="0">
                <a:latin typeface="+mj-lt"/>
              </a:rPr>
              <a:t>Memorandum of Understanding (MOU): </a:t>
            </a:r>
            <a:r>
              <a:rPr lang="en-US" sz="1400" dirty="0">
                <a:latin typeface="+mj-lt"/>
              </a:rPr>
              <a:t>Agreement between MU and other state </a:t>
            </a:r>
            <a:r>
              <a:rPr lang="en-US" sz="1400" dirty="0" smtClean="0">
                <a:latin typeface="+mj-lt"/>
              </a:rPr>
              <a:t>agencies and university affiliates (CCSI/Foundation). </a:t>
            </a:r>
            <a:r>
              <a:rPr lang="en-US" sz="1400" dirty="0">
                <a:latin typeface="+mj-lt"/>
              </a:rPr>
              <a:t>Must be reviewed by University Legal Counsel.</a:t>
            </a:r>
          </a:p>
          <a:p>
            <a:pPr>
              <a:buFont typeface="Wingdings" panose="05000000000000000000" pitchFamily="2" charset="2"/>
              <a:buChar char="§"/>
            </a:pPr>
            <a:r>
              <a:rPr lang="en-US" sz="1400" b="1" u="sng" dirty="0">
                <a:latin typeface="+mj-lt"/>
              </a:rPr>
              <a:t>Letter of Agreement (LOA) or Letter of Understanding (LOU):</a:t>
            </a:r>
          </a:p>
          <a:p>
            <a:pPr lvl="1">
              <a:buFont typeface="Wingdings" panose="05000000000000000000" pitchFamily="2" charset="2"/>
              <a:buChar char="Ø"/>
            </a:pPr>
            <a:r>
              <a:rPr lang="en-US" sz="1200" dirty="0">
                <a:latin typeface="+mj-lt"/>
              </a:rPr>
              <a:t>An agreement/understanding between PASSHE </a:t>
            </a:r>
            <a:r>
              <a:rPr lang="en-US" sz="1200" dirty="0" smtClean="0">
                <a:latin typeface="+mj-lt"/>
              </a:rPr>
              <a:t>schools</a:t>
            </a:r>
          </a:p>
          <a:p>
            <a:pPr lvl="1">
              <a:buFont typeface="Wingdings" panose="05000000000000000000" pitchFamily="2" charset="2"/>
              <a:buChar char="Ø"/>
            </a:pPr>
            <a:r>
              <a:rPr lang="en-US" sz="1200" dirty="0" smtClean="0">
                <a:latin typeface="+mj-lt"/>
              </a:rPr>
              <a:t>LOA </a:t>
            </a:r>
            <a:r>
              <a:rPr lang="en-US" sz="1200" dirty="0">
                <a:latin typeface="+mj-lt"/>
              </a:rPr>
              <a:t>or LOU is not a contract and cannot take the appearance of a </a:t>
            </a:r>
            <a:r>
              <a:rPr lang="en-US" sz="1200" dirty="0" smtClean="0">
                <a:latin typeface="+mj-lt"/>
              </a:rPr>
              <a:t>contract</a:t>
            </a:r>
          </a:p>
          <a:p>
            <a:pPr lvl="1">
              <a:buFont typeface="Wingdings" panose="05000000000000000000" pitchFamily="2" charset="2"/>
              <a:buChar char="Ø"/>
            </a:pPr>
            <a:r>
              <a:rPr lang="en-US" sz="1200" dirty="0" smtClean="0">
                <a:latin typeface="+mj-lt"/>
              </a:rPr>
              <a:t>Must </a:t>
            </a:r>
            <a:r>
              <a:rPr lang="en-US" sz="1200" dirty="0">
                <a:latin typeface="+mj-lt"/>
              </a:rPr>
              <a:t>be approved by University Legal Counsel</a:t>
            </a:r>
          </a:p>
          <a:p>
            <a:pPr lvl="1"/>
            <a:endParaRPr lang="en-US" sz="2000" dirty="0"/>
          </a:p>
          <a:p>
            <a:endParaRPr lang="en-US" sz="1400" dirty="0"/>
          </a:p>
        </p:txBody>
      </p:sp>
      <p:sp>
        <p:nvSpPr>
          <p:cNvPr id="2" name="Title 1"/>
          <p:cNvSpPr>
            <a:spLocks noGrp="1"/>
          </p:cNvSpPr>
          <p:nvPr>
            <p:ph type="title" idx="4294967295"/>
          </p:nvPr>
        </p:nvSpPr>
        <p:spPr>
          <a:xfrm>
            <a:off x="512064" y="1444959"/>
            <a:ext cx="8623300" cy="501650"/>
          </a:xfrm>
        </p:spPr>
        <p:txBody>
          <a:bodyPr>
            <a:noAutofit/>
          </a:bodyPr>
          <a:lstStyle/>
          <a:p>
            <a:r>
              <a:rPr lang="en-US" sz="3200" dirty="0" smtClean="0"/>
              <a:t>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t>
            </a:r>
            <a:r>
              <a:rPr lang="en-US" sz="3200" dirty="0" smtClean="0">
                <a:solidFill>
                  <a:schemeClr val="tx1"/>
                </a:solidFill>
              </a:rPr>
              <a:t> </a:t>
            </a:r>
            <a:r>
              <a:rPr lang="en-US" sz="3200" dirty="0">
                <a:solidFill>
                  <a:schemeClr val="tx1"/>
                </a:solidFill>
              </a:rPr>
              <a:t/>
            </a:r>
            <a:br>
              <a:rPr lang="en-US" sz="3200" dirty="0">
                <a:solidFill>
                  <a:schemeClr val="tx1"/>
                </a:solidFill>
              </a:rPr>
            </a:br>
            <a:r>
              <a:rPr lang="en-US" sz="3200" dirty="0" smtClean="0">
                <a:solidFill>
                  <a:schemeClr val="tx1"/>
                </a:solidFill>
              </a:rPr>
              <a:t/>
            </a:r>
            <a:br>
              <a:rPr lang="en-US" sz="3200" dirty="0" smtClean="0">
                <a:solidFill>
                  <a:schemeClr val="tx1"/>
                </a:solidFill>
              </a:rPr>
            </a:br>
            <a:r>
              <a:rPr lang="en-US" sz="2800" b="1" u="sng" dirty="0">
                <a:solidFill>
                  <a:schemeClr val="tx1"/>
                </a:solidFill>
              </a:rPr>
              <a:t>Other</a:t>
            </a: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4845" y="84906"/>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44229" y="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059" y="0"/>
            <a:ext cx="2752344" cy="1161288"/>
          </a:xfrm>
          <a:prstGeom prst="rect">
            <a:avLst/>
          </a:prstGeom>
        </p:spPr>
      </p:pic>
      <p:sp>
        <p:nvSpPr>
          <p:cNvPr id="7" name="Content Placeholder 3"/>
          <p:cNvSpPr txBox="1">
            <a:spLocks/>
          </p:cNvSpPr>
          <p:nvPr/>
        </p:nvSpPr>
        <p:spPr>
          <a:xfrm>
            <a:off x="512064" y="1361209"/>
            <a:ext cx="10780776" cy="4856711"/>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94985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8611" y="148497"/>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267706" y="340377"/>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536" y="340377"/>
            <a:ext cx="2752344" cy="1161288"/>
          </a:xfrm>
          <a:prstGeom prst="rect">
            <a:avLst/>
          </a:prstGeom>
        </p:spPr>
      </p:pic>
      <p:sp>
        <p:nvSpPr>
          <p:cNvPr id="8" name="Rectangle 7"/>
          <p:cNvSpPr/>
          <p:nvPr/>
        </p:nvSpPr>
        <p:spPr>
          <a:xfrm>
            <a:off x="663825" y="1676140"/>
            <a:ext cx="3631059" cy="461665"/>
          </a:xfrm>
          <a:prstGeom prst="rect">
            <a:avLst/>
          </a:prstGeom>
        </p:spPr>
        <p:txBody>
          <a:bodyPr wrap="none">
            <a:spAutoFit/>
          </a:bodyPr>
          <a:lstStyle/>
          <a:p>
            <a:r>
              <a:rPr lang="en-US" sz="2400" u="sng" dirty="0"/>
              <a:t>Types of Contracts and </a:t>
            </a:r>
            <a:r>
              <a:rPr lang="en-US" sz="2400" u="sng" dirty="0" smtClean="0"/>
              <a:t>PO’s</a:t>
            </a:r>
          </a:p>
        </p:txBody>
      </p:sp>
      <p:graphicFrame>
        <p:nvGraphicFramePr>
          <p:cNvPr id="10" name="Table 9"/>
          <p:cNvGraphicFramePr>
            <a:graphicFrameLocks noGrp="1"/>
          </p:cNvGraphicFramePr>
          <p:nvPr>
            <p:extLst>
              <p:ext uri="{D42A27DB-BD31-4B8C-83A1-F6EECF244321}">
                <p14:modId xmlns:p14="http://schemas.microsoft.com/office/powerpoint/2010/main" val="1046641976"/>
              </p:ext>
            </p:extLst>
          </p:nvPr>
        </p:nvGraphicFramePr>
        <p:xfrm>
          <a:off x="663825" y="2137805"/>
          <a:ext cx="10477253" cy="4396740"/>
        </p:xfrm>
        <a:graphic>
          <a:graphicData uri="http://schemas.openxmlformats.org/drawingml/2006/table">
            <a:tbl>
              <a:tblPr firstRow="1" bandRow="1">
                <a:tableStyleId>{5C22544A-7EE6-4342-B048-85BDC9FD1C3A}</a:tableStyleId>
              </a:tblPr>
              <a:tblGrid>
                <a:gridCol w="2360139">
                  <a:extLst>
                    <a:ext uri="{9D8B030D-6E8A-4147-A177-3AD203B41FA5}">
                      <a16:colId xmlns:a16="http://schemas.microsoft.com/office/drawing/2014/main" val="20000"/>
                    </a:ext>
                  </a:extLst>
                </a:gridCol>
                <a:gridCol w="6793671">
                  <a:extLst>
                    <a:ext uri="{9D8B030D-6E8A-4147-A177-3AD203B41FA5}">
                      <a16:colId xmlns:a16="http://schemas.microsoft.com/office/drawing/2014/main" val="20001"/>
                    </a:ext>
                  </a:extLst>
                </a:gridCol>
                <a:gridCol w="1323443">
                  <a:extLst>
                    <a:ext uri="{9D8B030D-6E8A-4147-A177-3AD203B41FA5}">
                      <a16:colId xmlns:a16="http://schemas.microsoft.com/office/drawing/2014/main" val="20002"/>
                    </a:ext>
                  </a:extLst>
                </a:gridCol>
              </a:tblGrid>
              <a:tr h="476835">
                <a:tc>
                  <a:txBody>
                    <a:bodyPr/>
                    <a:lstStyle/>
                    <a:p>
                      <a:pPr marL="0" algn="ctr" rtl="0" eaLnBrk="1" hangingPunct="1"/>
                      <a:r>
                        <a:rPr lang="en-US" sz="1400" b="1" kern="1200" dirty="0" smtClean="0">
                          <a:solidFill>
                            <a:schemeClr val="lt1"/>
                          </a:solidFill>
                          <a:latin typeface="+mn-lt"/>
                          <a:ea typeface="+mn-ea"/>
                          <a:cs typeface="+mn-cs"/>
                        </a:rPr>
                        <a:t>Type</a:t>
                      </a:r>
                      <a:endParaRPr lang="en-US" sz="1400" b="1" kern="1200" dirty="0">
                        <a:solidFill>
                          <a:schemeClr val="lt1"/>
                        </a:solidFill>
                        <a:latin typeface="+mn-lt"/>
                        <a:ea typeface="+mn-ea"/>
                        <a:cs typeface="+mn-cs"/>
                      </a:endParaRPr>
                    </a:p>
                  </a:txBody>
                  <a:tcPr>
                    <a:solidFill>
                      <a:schemeClr val="accent2"/>
                    </a:solidFill>
                  </a:tcPr>
                </a:tc>
                <a:tc>
                  <a:txBody>
                    <a:bodyPr/>
                    <a:lstStyle/>
                    <a:p>
                      <a:pPr marL="0" algn="ctr" rtl="0" eaLnBrk="1" hangingPunct="1"/>
                      <a:r>
                        <a:rPr lang="en-US" sz="1400" b="1" kern="1200" dirty="0" smtClean="0">
                          <a:solidFill>
                            <a:schemeClr val="lt1"/>
                          </a:solidFill>
                          <a:latin typeface="+mn-lt"/>
                          <a:ea typeface="+mn-ea"/>
                          <a:cs typeface="+mn-cs"/>
                        </a:rPr>
                        <a:t>Description/Use</a:t>
                      </a:r>
                      <a:endParaRPr lang="en-US" sz="1400" b="1" kern="1200" dirty="0">
                        <a:solidFill>
                          <a:schemeClr val="lt1"/>
                        </a:solidFill>
                        <a:latin typeface="+mn-lt"/>
                        <a:ea typeface="+mn-ea"/>
                        <a:cs typeface="+mn-cs"/>
                      </a:endParaRPr>
                    </a:p>
                  </a:txBody>
                  <a:tcPr>
                    <a:solidFill>
                      <a:schemeClr val="accent2"/>
                    </a:solidFill>
                  </a:tcPr>
                </a:tc>
                <a:tc>
                  <a:txBody>
                    <a:bodyPr/>
                    <a:lstStyle/>
                    <a:p>
                      <a:pPr marL="0" algn="ctr" rtl="0" eaLnBrk="1" hangingPunct="1"/>
                      <a:r>
                        <a:rPr lang="en-US" sz="1400" b="1" kern="1200" dirty="0" smtClean="0">
                          <a:solidFill>
                            <a:schemeClr val="lt1"/>
                          </a:solidFill>
                          <a:latin typeface="+mn-lt"/>
                          <a:ea typeface="+mn-ea"/>
                          <a:cs typeface="+mn-cs"/>
                        </a:rPr>
                        <a:t>Encumbers Funds</a:t>
                      </a:r>
                      <a:endParaRPr lang="en-US" sz="1400" b="1" kern="1200" dirty="0">
                        <a:solidFill>
                          <a:schemeClr val="lt1"/>
                        </a:solidFill>
                        <a:latin typeface="+mn-lt"/>
                        <a:ea typeface="+mn-ea"/>
                        <a:cs typeface="+mn-cs"/>
                      </a:endParaRPr>
                    </a:p>
                  </a:txBody>
                  <a:tcPr>
                    <a:solidFill>
                      <a:schemeClr val="accent2"/>
                    </a:solidFill>
                  </a:tcPr>
                </a:tc>
                <a:extLst>
                  <a:ext uri="{0D108BD9-81ED-4DB2-BD59-A6C34878D82A}">
                    <a16:rowId xmlns:a16="http://schemas.microsoft.com/office/drawing/2014/main" val="10000"/>
                  </a:ext>
                </a:extLst>
              </a:tr>
              <a:tr h="401453">
                <a:tc>
                  <a:txBody>
                    <a:bodyPr/>
                    <a:lstStyle/>
                    <a:p>
                      <a:pPr algn="l" fontAlgn="b"/>
                      <a:r>
                        <a:rPr lang="en-US" sz="1400" kern="1200" dirty="0" smtClean="0">
                          <a:solidFill>
                            <a:schemeClr val="tx1"/>
                          </a:solidFill>
                          <a:latin typeface="+mn-lt"/>
                          <a:ea typeface="+mn-ea"/>
                          <a:cs typeface="+mn-cs"/>
                        </a:rPr>
                        <a:t>Purchase Order (PO</a:t>
                      </a:r>
                      <a:r>
                        <a:rPr lang="en-US" sz="1400" kern="1200" dirty="0" smtClean="0">
                          <a:solidFill>
                            <a:schemeClr val="tx1"/>
                          </a:solidFill>
                          <a:latin typeface="+mn-lt"/>
                          <a:ea typeface="+mn-ea"/>
                          <a:cs typeface="+mn-cs"/>
                        </a:rPr>
                        <a:t>)</a:t>
                      </a:r>
                      <a:endParaRPr lang="en-US" sz="1400" kern="1200" dirty="0">
                        <a:solidFill>
                          <a:schemeClr val="tx1"/>
                        </a:solidFill>
                        <a:latin typeface="+mn-lt"/>
                        <a:ea typeface="+mn-ea"/>
                        <a:cs typeface="+mn-cs"/>
                      </a:endParaRPr>
                    </a:p>
                  </a:txBody>
                  <a:tcPr marL="9525" marR="9525" marT="9525" marB="0"/>
                </a:tc>
                <a:tc>
                  <a:txBody>
                    <a:bodyPr/>
                    <a:lstStyle/>
                    <a:p>
                      <a:pPr algn="l" fontAlgn="b"/>
                      <a:r>
                        <a:rPr lang="en-US" sz="1400" kern="1200" dirty="0" smtClean="0">
                          <a:solidFill>
                            <a:schemeClr val="tx1"/>
                          </a:solidFill>
                          <a:latin typeface="+mn-lt"/>
                          <a:ea typeface="+mn-ea"/>
                          <a:cs typeface="+mn-cs"/>
                        </a:rPr>
                        <a:t>Purchase of goods (i.e. </a:t>
                      </a:r>
                      <a:r>
                        <a:rPr lang="en-US" sz="1400" kern="1200" dirty="0" smtClean="0">
                          <a:solidFill>
                            <a:schemeClr val="tx1"/>
                          </a:solidFill>
                          <a:latin typeface="+mn-lt"/>
                          <a:ea typeface="+mn-ea"/>
                          <a:cs typeface="+mn-cs"/>
                        </a:rPr>
                        <a:t>office supplies, computers</a:t>
                      </a:r>
                      <a:r>
                        <a:rPr lang="en-US" sz="1400" kern="1200" dirty="0" smtClean="0">
                          <a:solidFill>
                            <a:schemeClr val="tx1"/>
                          </a:solidFill>
                          <a:latin typeface="+mn-lt"/>
                          <a:ea typeface="+mn-ea"/>
                          <a:cs typeface="+mn-cs"/>
                        </a:rPr>
                        <a:t>, furniture, books). The PO is signed by the Contracting Officer</a:t>
                      </a:r>
                      <a:r>
                        <a:rPr lang="en-US" sz="1400" kern="1200" dirty="0" smtClean="0">
                          <a:solidFill>
                            <a:schemeClr val="tx1"/>
                          </a:solidFill>
                          <a:latin typeface="+mn-lt"/>
                          <a:ea typeface="+mn-ea"/>
                          <a:cs typeface="+mn-cs"/>
                        </a:rPr>
                        <a:t>.</a:t>
                      </a:r>
                    </a:p>
                    <a:p>
                      <a:pPr algn="l" fontAlgn="b"/>
                      <a:r>
                        <a:rPr lang="en-US" sz="1400" kern="1200" dirty="0" smtClean="0">
                          <a:solidFill>
                            <a:schemeClr val="tx1"/>
                          </a:solidFill>
                          <a:latin typeface="+mn-lt"/>
                          <a:ea typeface="+mn-ea"/>
                          <a:cs typeface="+mn-cs"/>
                        </a:rPr>
                        <a:t>All PO’s reference 45#</a:t>
                      </a:r>
                      <a:endParaRPr lang="en-US" sz="1400" kern="1200" dirty="0" smtClean="0">
                        <a:solidFill>
                          <a:schemeClr val="tx1"/>
                        </a:solidFill>
                        <a:latin typeface="+mn-lt"/>
                        <a:ea typeface="+mn-ea"/>
                        <a:cs typeface="+mn-cs"/>
                      </a:endParaRPr>
                    </a:p>
                  </a:txBody>
                  <a:tcPr marL="9525" marR="9525" marT="9525" marB="0"/>
                </a:tc>
                <a:tc>
                  <a:txBody>
                    <a:bodyPr/>
                    <a:lstStyle/>
                    <a:p>
                      <a:pPr algn="ctr" fontAlgn="b"/>
                      <a:r>
                        <a:rPr lang="en-US" sz="1800" kern="1200" dirty="0" smtClean="0">
                          <a:solidFill>
                            <a:schemeClr val="tx1"/>
                          </a:solidFill>
                          <a:latin typeface="+mn-lt"/>
                          <a:ea typeface="+mn-ea"/>
                          <a:cs typeface="+mn-cs"/>
                        </a:rPr>
                        <a:t>Y</a:t>
                      </a:r>
                      <a:endParaRPr lang="en-US" sz="1800" kern="1200" dirty="0">
                        <a:solidFill>
                          <a:schemeClr val="tx1"/>
                        </a:solidFill>
                        <a:latin typeface="+mn-lt"/>
                        <a:ea typeface="+mn-ea"/>
                        <a:cs typeface="+mn-cs"/>
                      </a:endParaRPr>
                    </a:p>
                  </a:txBody>
                  <a:tcPr marL="9525" marR="9525" marT="9525" marB="0"/>
                </a:tc>
                <a:extLst>
                  <a:ext uri="{0D108BD9-81ED-4DB2-BD59-A6C34878D82A}">
                    <a16:rowId xmlns:a16="http://schemas.microsoft.com/office/drawing/2014/main" val="10001"/>
                  </a:ext>
                </a:extLst>
              </a:tr>
              <a:tr h="597796">
                <a:tc>
                  <a:txBody>
                    <a:bodyPr/>
                    <a:lstStyle/>
                    <a:p>
                      <a:pPr algn="l" fontAlgn="b"/>
                      <a:r>
                        <a:rPr lang="en-US" sz="1400" kern="1200" dirty="0" smtClean="0">
                          <a:solidFill>
                            <a:schemeClr val="tx1"/>
                          </a:solidFill>
                          <a:latin typeface="+mn-lt"/>
                          <a:ea typeface="+mn-ea"/>
                          <a:cs typeface="+mn-cs"/>
                        </a:rPr>
                        <a:t>Service Purchase Contract (SPC) </a:t>
                      </a:r>
                      <a:endParaRPr lang="en-US" sz="1400" kern="1200" dirty="0">
                        <a:solidFill>
                          <a:schemeClr val="tx1"/>
                        </a:solidFill>
                        <a:latin typeface="+mn-lt"/>
                        <a:ea typeface="+mn-ea"/>
                        <a:cs typeface="+mn-cs"/>
                      </a:endParaRPr>
                    </a:p>
                  </a:txBody>
                  <a:tcPr marL="9525" marR="9525" marT="9525" marB="0"/>
                </a:tc>
                <a:tc>
                  <a:txBody>
                    <a:bodyPr/>
                    <a:lstStyle/>
                    <a:p>
                      <a:pPr algn="l" fontAlgn="b"/>
                      <a:r>
                        <a:rPr lang="en-US" sz="1400" dirty="0" smtClean="0">
                          <a:effectLst/>
                        </a:rPr>
                        <a:t>Purchases of services (i.e. consultants, performers, piano tuners).  SPC’s are signed by the vendor, </a:t>
                      </a:r>
                      <a:r>
                        <a:rPr lang="en-US" sz="1400" dirty="0" smtClean="0">
                          <a:effectLst/>
                        </a:rPr>
                        <a:t>and Univ</a:t>
                      </a:r>
                      <a:r>
                        <a:rPr lang="en-US" sz="1400" dirty="0" smtClean="0">
                          <a:effectLst/>
                        </a:rPr>
                        <a:t>. and legal counsel (OAG/OGC) </a:t>
                      </a:r>
                      <a:r>
                        <a:rPr lang="en-US" sz="1400" dirty="0" smtClean="0">
                          <a:effectLst/>
                        </a:rPr>
                        <a:t>as needed based </a:t>
                      </a:r>
                      <a:r>
                        <a:rPr lang="en-US" sz="1400" dirty="0" smtClean="0">
                          <a:effectLst/>
                        </a:rPr>
                        <a:t>on $ value of contract. </a:t>
                      </a:r>
                      <a:endParaRPr lang="en-US" sz="1400" dirty="0" smtClean="0">
                        <a:effectLst/>
                      </a:endParaRPr>
                    </a:p>
                    <a:p>
                      <a:pPr algn="l" fontAlgn="b"/>
                      <a:r>
                        <a:rPr lang="en-US" sz="1400" kern="1200" dirty="0" smtClean="0">
                          <a:solidFill>
                            <a:schemeClr val="tx1"/>
                          </a:solidFill>
                          <a:latin typeface="+mn-lt"/>
                          <a:ea typeface="+mn-ea"/>
                          <a:cs typeface="+mn-cs"/>
                        </a:rPr>
                        <a:t>All SPC’s reference 40#</a:t>
                      </a:r>
                      <a:endParaRPr lang="en-US" sz="1400" kern="1200" dirty="0">
                        <a:solidFill>
                          <a:schemeClr val="tx1"/>
                        </a:solidFill>
                        <a:latin typeface="+mn-lt"/>
                        <a:ea typeface="+mn-ea"/>
                        <a:cs typeface="+mn-cs"/>
                      </a:endParaRPr>
                    </a:p>
                  </a:txBody>
                  <a:tcPr marL="9525" marR="9525" marT="9525" marB="0"/>
                </a:tc>
                <a:tc>
                  <a:txBody>
                    <a:bodyPr/>
                    <a:lstStyle/>
                    <a:p>
                      <a:pPr algn="ctr" fontAlgn="b"/>
                      <a:r>
                        <a:rPr lang="en-US" sz="1800" kern="1200" dirty="0" smtClean="0">
                          <a:solidFill>
                            <a:schemeClr val="tx1"/>
                          </a:solidFill>
                          <a:latin typeface="+mn-lt"/>
                          <a:ea typeface="+mn-ea"/>
                          <a:cs typeface="+mn-cs"/>
                        </a:rPr>
                        <a:t>Y</a:t>
                      </a:r>
                      <a:endParaRPr lang="en-US" sz="1800" kern="1200" dirty="0">
                        <a:solidFill>
                          <a:schemeClr val="tx1"/>
                        </a:solidFill>
                        <a:latin typeface="+mn-lt"/>
                        <a:ea typeface="+mn-ea"/>
                        <a:cs typeface="+mn-cs"/>
                      </a:endParaRPr>
                    </a:p>
                  </a:txBody>
                  <a:tcPr marL="9525" marR="9525" marT="9525" marB="0"/>
                </a:tc>
                <a:extLst>
                  <a:ext uri="{0D108BD9-81ED-4DB2-BD59-A6C34878D82A}">
                    <a16:rowId xmlns:a16="http://schemas.microsoft.com/office/drawing/2014/main" val="10002"/>
                  </a:ext>
                </a:extLst>
              </a:tr>
              <a:tr h="1186827">
                <a:tc>
                  <a:txBody>
                    <a:bodyPr/>
                    <a:lstStyle/>
                    <a:p>
                      <a:pPr algn="l" fontAlgn="b"/>
                      <a:r>
                        <a:rPr lang="en-US" sz="1400" kern="1200" dirty="0" smtClean="0">
                          <a:solidFill>
                            <a:schemeClr val="tx1"/>
                          </a:solidFill>
                          <a:latin typeface="+mn-lt"/>
                          <a:ea typeface="+mn-ea"/>
                          <a:cs typeface="+mn-cs"/>
                        </a:rPr>
                        <a:t>Outline Agreements (OA</a:t>
                      </a:r>
                      <a:r>
                        <a:rPr lang="en-US" sz="1400" kern="1200" dirty="0" smtClean="0">
                          <a:solidFill>
                            <a:schemeClr val="tx1"/>
                          </a:solidFill>
                          <a:latin typeface="+mn-lt"/>
                          <a:ea typeface="+mn-ea"/>
                          <a:cs typeface="+mn-cs"/>
                        </a:rPr>
                        <a:t>)</a:t>
                      </a:r>
                      <a:endParaRPr lang="en-US" sz="1400" kern="1200" dirty="0">
                        <a:solidFill>
                          <a:schemeClr val="tx1"/>
                        </a:solidFill>
                        <a:latin typeface="+mn-lt"/>
                        <a:ea typeface="+mn-ea"/>
                        <a:cs typeface="+mn-cs"/>
                      </a:endParaRPr>
                    </a:p>
                  </a:txBody>
                  <a:tcPr marL="9525" marR="9525" marT="9525" marB="0"/>
                </a:tc>
                <a:tc>
                  <a:txBody>
                    <a:bodyPr/>
                    <a:lstStyle/>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Facilitate repetitive orders to single vendor (Bottled H20, hearing aids, bulk</a:t>
                      </a:r>
                      <a:r>
                        <a:rPr lang="en-US" sz="1400" kern="1200" baseline="0" dirty="0" smtClean="0">
                          <a:solidFill>
                            <a:schemeClr val="dk1"/>
                          </a:solidFill>
                          <a:effectLst/>
                          <a:latin typeface="+mn-lt"/>
                          <a:ea typeface="+mn-ea"/>
                          <a:cs typeface="+mn-cs"/>
                        </a:rPr>
                        <a:t> commodities</a:t>
                      </a:r>
                      <a:r>
                        <a:rPr lang="en-US" sz="1400" kern="1200" dirty="0" smtClean="0">
                          <a:solidFill>
                            <a:schemeClr val="dk1"/>
                          </a:solidFill>
                          <a:effectLst/>
                          <a:latin typeface="+mn-lt"/>
                          <a:ea typeface="+mn-ea"/>
                          <a:cs typeface="+mn-cs"/>
                        </a:rPr>
                        <a:t>)</a:t>
                      </a:r>
                    </a:p>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Allows single contract to capture all associated PO spend. </a:t>
                      </a:r>
                      <a:endParaRPr lang="en-US"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Issue </a:t>
                      </a:r>
                      <a:r>
                        <a:rPr lang="en-US" sz="1400" kern="1200" dirty="0" smtClean="0">
                          <a:solidFill>
                            <a:schemeClr val="dk1"/>
                          </a:solidFill>
                          <a:effectLst/>
                          <a:latin typeface="+mn-lt"/>
                          <a:ea typeface="+mn-ea"/>
                          <a:cs typeface="+mn-cs"/>
                        </a:rPr>
                        <a:t>separate PO’s that reference 46#</a:t>
                      </a:r>
                    </a:p>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Can be configured for multiple years with PO’s issued on annual year basis</a:t>
                      </a:r>
                    </a:p>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Can be configured for multi-using depts. (separate line for each)</a:t>
                      </a:r>
                    </a:p>
                    <a:p>
                      <a:pPr algn="l" fontAlgn="b"/>
                      <a:endParaRPr lang="en-US" sz="1400" kern="1200" dirty="0">
                        <a:solidFill>
                          <a:schemeClr val="tx1"/>
                        </a:solidFill>
                        <a:latin typeface="+mn-lt"/>
                        <a:ea typeface="+mn-ea"/>
                        <a:cs typeface="+mn-cs"/>
                      </a:endParaRPr>
                    </a:p>
                  </a:txBody>
                  <a:tcPr marL="9525" marR="9525" marT="9525" marB="0"/>
                </a:tc>
                <a:tc>
                  <a:txBody>
                    <a:bodyPr/>
                    <a:lstStyle/>
                    <a:p>
                      <a:pPr algn="ctr" fontAlgn="b"/>
                      <a:r>
                        <a:rPr lang="en-US" sz="1800" kern="1200" dirty="0" smtClean="0">
                          <a:solidFill>
                            <a:schemeClr val="tx1"/>
                          </a:solidFill>
                          <a:latin typeface="+mn-lt"/>
                          <a:ea typeface="+mn-ea"/>
                          <a:cs typeface="+mn-cs"/>
                        </a:rPr>
                        <a:t>N</a:t>
                      </a:r>
                      <a:endParaRPr lang="en-US" sz="1800" kern="1200" dirty="0">
                        <a:solidFill>
                          <a:schemeClr val="tx1"/>
                        </a:solidFill>
                        <a:latin typeface="+mn-lt"/>
                        <a:ea typeface="+mn-ea"/>
                        <a:cs typeface="+mn-cs"/>
                      </a:endParaRPr>
                    </a:p>
                  </a:txBody>
                  <a:tcPr marL="9525" marR="9525" marT="9525" marB="0"/>
                </a:tc>
                <a:extLst>
                  <a:ext uri="{0D108BD9-81ED-4DB2-BD59-A6C34878D82A}">
                    <a16:rowId xmlns:a16="http://schemas.microsoft.com/office/drawing/2014/main" val="10003"/>
                  </a:ext>
                </a:extLst>
              </a:tr>
              <a:tr h="990484">
                <a:tc>
                  <a:txBody>
                    <a:bodyPr/>
                    <a:lstStyle/>
                    <a:p>
                      <a:pPr marL="0" lvl="0" indent="0" algn="l" rtl="0" eaLnBrk="1" fontAlgn="b" hangingPunct="1">
                        <a:buFont typeface="Arial" panose="020B0604020202020204" pitchFamily="34" charset="0"/>
                        <a:buNone/>
                      </a:pPr>
                      <a:r>
                        <a:rPr lang="en-US" sz="1400" kern="1200" dirty="0" smtClean="0">
                          <a:solidFill>
                            <a:schemeClr val="dk1"/>
                          </a:solidFill>
                          <a:effectLst/>
                          <a:latin typeface="+mn-lt"/>
                          <a:ea typeface="+mn-ea"/>
                          <a:cs typeface="+mn-cs"/>
                        </a:rPr>
                        <a:t>Service Purchase Outline Agreement (SPOA) </a:t>
                      </a:r>
                      <a:endParaRPr lang="en-US" sz="1400" kern="1200" dirty="0">
                        <a:solidFill>
                          <a:schemeClr val="dk1"/>
                        </a:solidFill>
                        <a:effectLst/>
                        <a:latin typeface="+mn-lt"/>
                        <a:ea typeface="+mn-ea"/>
                        <a:cs typeface="+mn-cs"/>
                      </a:endParaRPr>
                    </a:p>
                  </a:txBody>
                  <a:tcPr marL="9525" marR="9525" marT="9525" marB="0"/>
                </a:tc>
                <a:tc>
                  <a:txBody>
                    <a:bodyPr/>
                    <a:lstStyle/>
                    <a:p>
                      <a:pPr marL="285750" lvl="0" indent="-285750" algn="l" rtl="0" eaLnBrk="1" hangingPunct="1">
                        <a:buFont typeface="Arial" panose="020B0604020202020204" pitchFamily="34" charset="0"/>
                        <a:buChar char="•"/>
                      </a:pPr>
                      <a:r>
                        <a:rPr lang="en-US" sz="1400" kern="1200" dirty="0" smtClean="0">
                          <a:solidFill>
                            <a:schemeClr val="dk1"/>
                          </a:solidFill>
                          <a:effectLst/>
                          <a:latin typeface="+mn-lt"/>
                          <a:ea typeface="+mn-ea"/>
                          <a:cs typeface="+mn-cs"/>
                        </a:rPr>
                        <a:t>Repetitive service requirements </a:t>
                      </a:r>
                      <a:r>
                        <a:rPr lang="en-US" sz="1400" kern="1200" dirty="0" smtClean="0">
                          <a:solidFill>
                            <a:schemeClr val="dk1"/>
                          </a:solidFill>
                          <a:effectLst/>
                          <a:latin typeface="+mn-lt"/>
                          <a:ea typeface="+mn-ea"/>
                          <a:cs typeface="+mn-cs"/>
                        </a:rPr>
                        <a:t>(i.e. Maintenance </a:t>
                      </a:r>
                      <a:r>
                        <a:rPr lang="en-US" sz="1400" kern="1200" dirty="0" smtClean="0">
                          <a:solidFill>
                            <a:schemeClr val="dk1"/>
                          </a:solidFill>
                          <a:effectLst/>
                          <a:latin typeface="+mn-lt"/>
                          <a:ea typeface="+mn-ea"/>
                          <a:cs typeface="+mn-cs"/>
                        </a:rPr>
                        <a:t>repair contracts)</a:t>
                      </a:r>
                    </a:p>
                    <a:p>
                      <a:pPr marL="285750" lvl="0" indent="-285750" algn="l" rtl="0" eaLnBrk="1" hangingPunct="1">
                        <a:buFont typeface="Arial" panose="020B0604020202020204" pitchFamily="34" charset="0"/>
                        <a:buChar char="•"/>
                      </a:pPr>
                      <a:r>
                        <a:rPr lang="en-US" sz="1400" kern="1200" dirty="0" smtClean="0">
                          <a:solidFill>
                            <a:schemeClr val="dk1"/>
                          </a:solidFill>
                          <a:effectLst/>
                          <a:latin typeface="+mn-lt"/>
                          <a:ea typeface="+mn-ea"/>
                          <a:cs typeface="+mn-cs"/>
                        </a:rPr>
                        <a:t>Limit to $</a:t>
                      </a:r>
                      <a:r>
                        <a:rPr lang="en-US" sz="1400" kern="1200" dirty="0" smtClean="0">
                          <a:solidFill>
                            <a:schemeClr val="dk1"/>
                          </a:solidFill>
                          <a:effectLst/>
                          <a:latin typeface="+mn-lt"/>
                          <a:ea typeface="+mn-ea"/>
                          <a:cs typeface="+mn-cs"/>
                        </a:rPr>
                        <a:t>20.1K/</a:t>
                      </a:r>
                      <a:r>
                        <a:rPr lang="en-US" sz="1400" kern="1200" dirty="0" err="1" smtClean="0">
                          <a:solidFill>
                            <a:schemeClr val="dk1"/>
                          </a:solidFill>
                          <a:effectLst/>
                          <a:latin typeface="+mn-lt"/>
                          <a:ea typeface="+mn-ea"/>
                          <a:cs typeface="+mn-cs"/>
                        </a:rPr>
                        <a:t>yr</a:t>
                      </a:r>
                      <a:endParaRPr lang="en-US" sz="1400" kern="1200" dirty="0" smtClean="0">
                        <a:solidFill>
                          <a:schemeClr val="dk1"/>
                        </a:solidFill>
                        <a:effectLst/>
                        <a:latin typeface="+mn-lt"/>
                        <a:ea typeface="+mn-ea"/>
                        <a:cs typeface="+mn-cs"/>
                      </a:endParaRPr>
                    </a:p>
                    <a:p>
                      <a:pPr marL="285750" lvl="0" indent="-285750" algn="l" rtl="0" eaLnBrk="1" hangingPunct="1">
                        <a:buFont typeface="Arial" panose="020B0604020202020204" pitchFamily="34" charset="0"/>
                        <a:buChar char="•"/>
                      </a:pPr>
                      <a:r>
                        <a:rPr lang="en-US" sz="1400" kern="1200" dirty="0" smtClean="0">
                          <a:solidFill>
                            <a:schemeClr val="dk1"/>
                          </a:solidFill>
                          <a:effectLst/>
                          <a:latin typeface="+mn-lt"/>
                          <a:ea typeface="+mn-ea"/>
                          <a:cs typeface="+mn-cs"/>
                        </a:rPr>
                        <a:t>Require new PO for each </a:t>
                      </a:r>
                      <a:r>
                        <a:rPr lang="en-US" sz="1400" kern="1200" dirty="0" smtClean="0">
                          <a:solidFill>
                            <a:schemeClr val="dk1"/>
                          </a:solidFill>
                          <a:effectLst/>
                          <a:latin typeface="+mn-lt"/>
                          <a:ea typeface="+mn-ea"/>
                          <a:cs typeface="+mn-cs"/>
                        </a:rPr>
                        <a:t>FY</a:t>
                      </a:r>
                    </a:p>
                    <a:p>
                      <a:pPr marL="285750" lvl="0" indent="-285750" algn="l" rtl="0" eaLnBrk="1" hangingPunct="1">
                        <a:buFont typeface="Arial" panose="020B0604020202020204" pitchFamily="34" charset="0"/>
                        <a:buChar char="•"/>
                      </a:pPr>
                      <a:r>
                        <a:rPr lang="en-US" sz="1400" kern="1200" dirty="0" smtClean="0">
                          <a:solidFill>
                            <a:schemeClr val="dk1"/>
                          </a:solidFill>
                          <a:effectLst/>
                          <a:latin typeface="+mn-lt"/>
                          <a:ea typeface="+mn-ea"/>
                          <a:cs typeface="+mn-cs"/>
                        </a:rPr>
                        <a:t>Reference 47#</a:t>
                      </a:r>
                    </a:p>
                    <a:p>
                      <a:pPr marL="285750" lvl="0" indent="-285750" algn="l" rtl="0" eaLnBrk="1" hangingPunct="1">
                        <a:buFont typeface="Arial" panose="020B0604020202020204" pitchFamily="34" charset="0"/>
                        <a:buChar char="•"/>
                      </a:pPr>
                      <a:endParaRPr lang="en-US" sz="1400" kern="1200" dirty="0" smtClean="0">
                        <a:solidFill>
                          <a:schemeClr val="dk1"/>
                        </a:solidFill>
                        <a:effectLst/>
                        <a:latin typeface="+mn-lt"/>
                        <a:ea typeface="+mn-ea"/>
                        <a:cs typeface="+mn-cs"/>
                      </a:endParaRPr>
                    </a:p>
                    <a:p>
                      <a:pPr marL="285750" lvl="0" indent="-285750" algn="l" rtl="0" eaLnBrk="1" fontAlgn="b" hangingPunct="1">
                        <a:buFont typeface="Arial" panose="020B0604020202020204" pitchFamily="34" charset="0"/>
                        <a:buChar char="•"/>
                      </a:pPr>
                      <a:endParaRPr lang="en-US" sz="1400" kern="1200" dirty="0">
                        <a:solidFill>
                          <a:schemeClr val="dk1"/>
                        </a:solidFill>
                        <a:effectLst/>
                        <a:latin typeface="+mn-lt"/>
                        <a:ea typeface="+mn-ea"/>
                        <a:cs typeface="+mn-cs"/>
                      </a:endParaRPr>
                    </a:p>
                  </a:txBody>
                  <a:tcPr marL="9525" marR="9525" marT="9525" marB="0"/>
                </a:tc>
                <a:tc>
                  <a:txBody>
                    <a:bodyPr/>
                    <a:lstStyle/>
                    <a:p>
                      <a:pPr algn="ctr" fontAlgn="b"/>
                      <a:r>
                        <a:rPr lang="en-US" sz="1800" kern="1200" dirty="0" smtClean="0">
                          <a:solidFill>
                            <a:schemeClr val="tx1"/>
                          </a:solidFill>
                          <a:latin typeface="+mn-lt"/>
                          <a:ea typeface="+mn-ea"/>
                          <a:cs typeface="+mn-cs"/>
                        </a:rPr>
                        <a:t>N</a:t>
                      </a:r>
                      <a:endParaRPr lang="en-US" sz="1800" kern="1200" dirty="0">
                        <a:solidFill>
                          <a:schemeClr val="tx1"/>
                        </a:solidFill>
                        <a:latin typeface="+mn-lt"/>
                        <a:ea typeface="+mn-ea"/>
                        <a:cs typeface="+mn-cs"/>
                      </a:endParaRPr>
                    </a:p>
                  </a:txBody>
                  <a:tcPr marL="9525" marR="9525" marT="9525" marB="0"/>
                </a:tc>
                <a:extLst>
                  <a:ext uri="{0D108BD9-81ED-4DB2-BD59-A6C34878D82A}">
                    <a16:rowId xmlns:a16="http://schemas.microsoft.com/office/drawing/2014/main" val="10004"/>
                  </a:ext>
                </a:extLst>
              </a:tr>
            </a:tbl>
          </a:graphicData>
        </a:graphic>
      </p:graphicFrame>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664855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1"/>
          <p:cNvSpPr>
            <a:spLocks noGrp="1"/>
          </p:cNvSpPr>
          <p:nvPr>
            <p:ph type="title" idx="4294967295"/>
          </p:nvPr>
        </p:nvSpPr>
        <p:spPr>
          <a:xfrm>
            <a:off x="468511" y="1811408"/>
            <a:ext cx="6705600" cy="609600"/>
          </a:xfrm>
        </p:spPr>
        <p:txBody>
          <a:bodyPr>
            <a:normAutofit/>
          </a:bodyPr>
          <a:lstStyle/>
          <a:p>
            <a:r>
              <a:rPr lang="en-US" sz="2800" u="sng" dirty="0" smtClean="0"/>
              <a:t>Types of Contracts and PO’s</a:t>
            </a:r>
            <a:endParaRPr lang="en-US" sz="2800" u="sng" dirty="0"/>
          </a:p>
        </p:txBody>
      </p:sp>
      <p:graphicFrame>
        <p:nvGraphicFramePr>
          <p:cNvPr id="9" name="Table 8"/>
          <p:cNvGraphicFramePr>
            <a:graphicFrameLocks noGrp="1"/>
          </p:cNvGraphicFramePr>
          <p:nvPr>
            <p:extLst>
              <p:ext uri="{D42A27DB-BD31-4B8C-83A1-F6EECF244321}">
                <p14:modId xmlns:p14="http://schemas.microsoft.com/office/powerpoint/2010/main" val="1711751341"/>
              </p:ext>
            </p:extLst>
          </p:nvPr>
        </p:nvGraphicFramePr>
        <p:xfrm>
          <a:off x="468511" y="2546635"/>
          <a:ext cx="10984598" cy="3660775"/>
        </p:xfrm>
        <a:graphic>
          <a:graphicData uri="http://schemas.openxmlformats.org/drawingml/2006/table">
            <a:tbl>
              <a:tblPr firstRow="1" bandRow="1">
                <a:tableStyleId>{5C22544A-7EE6-4342-B048-85BDC9FD1C3A}</a:tableStyleId>
              </a:tblPr>
              <a:tblGrid>
                <a:gridCol w="2474426">
                  <a:extLst>
                    <a:ext uri="{9D8B030D-6E8A-4147-A177-3AD203B41FA5}">
                      <a16:colId xmlns:a16="http://schemas.microsoft.com/office/drawing/2014/main" val="20000"/>
                    </a:ext>
                  </a:extLst>
                </a:gridCol>
                <a:gridCol w="7122644">
                  <a:extLst>
                    <a:ext uri="{9D8B030D-6E8A-4147-A177-3AD203B41FA5}">
                      <a16:colId xmlns:a16="http://schemas.microsoft.com/office/drawing/2014/main" val="20001"/>
                    </a:ext>
                  </a:extLst>
                </a:gridCol>
                <a:gridCol w="1387528">
                  <a:extLst>
                    <a:ext uri="{9D8B030D-6E8A-4147-A177-3AD203B41FA5}">
                      <a16:colId xmlns:a16="http://schemas.microsoft.com/office/drawing/2014/main" val="20002"/>
                    </a:ext>
                  </a:extLst>
                </a:gridCol>
              </a:tblGrid>
              <a:tr h="370840">
                <a:tc>
                  <a:txBody>
                    <a:bodyPr/>
                    <a:lstStyle/>
                    <a:p>
                      <a:pPr marL="0" algn="ctr" rtl="0" eaLnBrk="1" hangingPunct="1"/>
                      <a:r>
                        <a:rPr lang="en-US" sz="1400" b="1" kern="1200" dirty="0" smtClean="0">
                          <a:solidFill>
                            <a:schemeClr val="lt1"/>
                          </a:solidFill>
                          <a:latin typeface="+mn-lt"/>
                          <a:ea typeface="+mn-ea"/>
                          <a:cs typeface="+mn-cs"/>
                        </a:rPr>
                        <a:t>Type</a:t>
                      </a:r>
                      <a:endParaRPr lang="en-US" sz="1400" b="1" kern="1200" dirty="0">
                        <a:solidFill>
                          <a:schemeClr val="lt1"/>
                        </a:solidFill>
                        <a:latin typeface="+mn-lt"/>
                        <a:ea typeface="+mn-ea"/>
                        <a:cs typeface="+mn-cs"/>
                      </a:endParaRPr>
                    </a:p>
                  </a:txBody>
                  <a:tcPr>
                    <a:solidFill>
                      <a:schemeClr val="accent2"/>
                    </a:solidFill>
                  </a:tcPr>
                </a:tc>
                <a:tc>
                  <a:txBody>
                    <a:bodyPr/>
                    <a:lstStyle/>
                    <a:p>
                      <a:pPr marL="0" algn="ctr" rtl="0" eaLnBrk="1" hangingPunct="1"/>
                      <a:r>
                        <a:rPr lang="en-US" sz="1400" b="1" kern="1200" dirty="0" smtClean="0">
                          <a:solidFill>
                            <a:schemeClr val="lt1"/>
                          </a:solidFill>
                          <a:latin typeface="+mn-lt"/>
                          <a:ea typeface="+mn-ea"/>
                          <a:cs typeface="+mn-cs"/>
                        </a:rPr>
                        <a:t>Description/Use</a:t>
                      </a:r>
                      <a:endParaRPr lang="en-US" sz="1400" b="1" kern="1200" dirty="0">
                        <a:solidFill>
                          <a:schemeClr val="lt1"/>
                        </a:solidFill>
                        <a:latin typeface="+mn-lt"/>
                        <a:ea typeface="+mn-ea"/>
                        <a:cs typeface="+mn-cs"/>
                      </a:endParaRPr>
                    </a:p>
                  </a:txBody>
                  <a:tcPr>
                    <a:solidFill>
                      <a:schemeClr val="accent2"/>
                    </a:solidFill>
                  </a:tcPr>
                </a:tc>
                <a:tc>
                  <a:txBody>
                    <a:bodyPr/>
                    <a:lstStyle/>
                    <a:p>
                      <a:pPr marL="0" algn="ctr" rtl="0" eaLnBrk="1" hangingPunct="1"/>
                      <a:r>
                        <a:rPr lang="en-US" sz="1400" b="1" kern="1200" dirty="0" smtClean="0">
                          <a:solidFill>
                            <a:schemeClr val="lt1"/>
                          </a:solidFill>
                          <a:latin typeface="+mn-lt"/>
                          <a:ea typeface="+mn-ea"/>
                          <a:cs typeface="+mn-cs"/>
                        </a:rPr>
                        <a:t>Encumbers Funds</a:t>
                      </a:r>
                      <a:endParaRPr lang="en-US" sz="1400" b="1" kern="1200" dirty="0">
                        <a:solidFill>
                          <a:schemeClr val="lt1"/>
                        </a:solidFill>
                        <a:latin typeface="+mn-lt"/>
                        <a:ea typeface="+mn-ea"/>
                        <a:cs typeface="+mn-cs"/>
                      </a:endParaRPr>
                    </a:p>
                  </a:txBody>
                  <a:tcPr>
                    <a:solidFill>
                      <a:schemeClr val="accent2"/>
                    </a:solidFill>
                  </a:tcPr>
                </a:tc>
                <a:extLst>
                  <a:ext uri="{0D108BD9-81ED-4DB2-BD59-A6C34878D82A}">
                    <a16:rowId xmlns:a16="http://schemas.microsoft.com/office/drawing/2014/main" val="10000"/>
                  </a:ext>
                </a:extLst>
              </a:tr>
              <a:tr h="370840">
                <a:tc>
                  <a:txBody>
                    <a:bodyPr/>
                    <a:lstStyle/>
                    <a:p>
                      <a:pPr algn="l" fontAlgn="b"/>
                      <a:r>
                        <a:rPr lang="en-US" sz="1400" kern="1200" dirty="0" smtClean="0">
                          <a:solidFill>
                            <a:schemeClr val="tx1"/>
                          </a:solidFill>
                          <a:latin typeface="+mn-lt"/>
                          <a:ea typeface="+mn-ea"/>
                          <a:cs typeface="+mn-cs"/>
                        </a:rPr>
                        <a:t>Blue Back</a:t>
                      </a:r>
                      <a:r>
                        <a:rPr lang="en-US" sz="1400" kern="1200" baseline="0" dirty="0" smtClean="0">
                          <a:solidFill>
                            <a:schemeClr val="tx1"/>
                          </a:solidFill>
                          <a:latin typeface="+mn-lt"/>
                          <a:ea typeface="+mn-ea"/>
                          <a:cs typeface="+mn-cs"/>
                        </a:rPr>
                        <a:t> Contract</a:t>
                      </a:r>
                      <a:endParaRPr lang="en-US" sz="1400" kern="1200" dirty="0">
                        <a:solidFill>
                          <a:schemeClr val="tx1"/>
                        </a:solidFill>
                        <a:latin typeface="+mn-lt"/>
                        <a:ea typeface="+mn-ea"/>
                        <a:cs typeface="+mn-cs"/>
                      </a:endParaRPr>
                    </a:p>
                  </a:txBody>
                  <a:tcPr marL="9525" marR="9525" marT="9525" marB="0"/>
                </a:tc>
                <a:tc>
                  <a:txBody>
                    <a:bodyPr/>
                    <a:lstStyle/>
                    <a:p>
                      <a:pPr algn="l" fontAlgn="b"/>
                      <a:r>
                        <a:rPr lang="en-US" sz="1400" dirty="0" smtClean="0">
                          <a:effectLst/>
                        </a:rPr>
                        <a:t>More complicated procurements and associated transaction (ex. student loan </a:t>
                      </a:r>
                      <a:r>
                        <a:rPr lang="en-US" sz="1400" dirty="0" err="1" smtClean="0">
                          <a:effectLst/>
                        </a:rPr>
                        <a:t>mgt</a:t>
                      </a:r>
                      <a:r>
                        <a:rPr lang="en-US" sz="1400" dirty="0" smtClean="0">
                          <a:effectLst/>
                        </a:rPr>
                        <a:t>). Signed by the vendor, Univ., legal counsel, AG and OGC based on $ amount of the contract.</a:t>
                      </a:r>
                      <a:br>
                        <a:rPr lang="en-US" sz="1400" dirty="0" smtClean="0">
                          <a:effectLst/>
                        </a:rPr>
                      </a:br>
                      <a:endParaRPr lang="en-US" sz="1400" kern="1200" dirty="0" smtClean="0">
                        <a:solidFill>
                          <a:schemeClr val="tx1"/>
                        </a:solidFill>
                        <a:latin typeface="+mn-lt"/>
                        <a:ea typeface="+mn-ea"/>
                        <a:cs typeface="+mn-cs"/>
                      </a:endParaRPr>
                    </a:p>
                  </a:txBody>
                  <a:tcPr marL="9525" marR="9525" marT="9525" marB="0"/>
                </a:tc>
                <a:tc>
                  <a:txBody>
                    <a:bodyPr/>
                    <a:lstStyle/>
                    <a:p>
                      <a:pPr algn="ctr" fontAlgn="b"/>
                      <a:r>
                        <a:rPr lang="en-US" sz="1800" kern="1200" dirty="0" smtClean="0">
                          <a:solidFill>
                            <a:schemeClr val="tx1"/>
                          </a:solidFill>
                          <a:latin typeface="+mn-lt"/>
                          <a:ea typeface="+mn-ea"/>
                          <a:cs typeface="+mn-cs"/>
                        </a:rPr>
                        <a:t>N</a:t>
                      </a:r>
                      <a:endParaRPr lang="en-US" sz="1800" kern="1200" dirty="0">
                        <a:solidFill>
                          <a:schemeClr val="tx1"/>
                        </a:solidFill>
                        <a:latin typeface="+mn-lt"/>
                        <a:ea typeface="+mn-ea"/>
                        <a:cs typeface="+mn-cs"/>
                      </a:endParaRPr>
                    </a:p>
                  </a:txBody>
                  <a:tcPr marL="9525" marR="9525" marT="9525" marB="0"/>
                </a:tc>
                <a:extLst>
                  <a:ext uri="{0D108BD9-81ED-4DB2-BD59-A6C34878D82A}">
                    <a16:rowId xmlns:a16="http://schemas.microsoft.com/office/drawing/2014/main" val="10001"/>
                  </a:ext>
                </a:extLst>
              </a:tr>
              <a:tr h="370840">
                <a:tc>
                  <a:txBody>
                    <a:bodyPr/>
                    <a:lstStyle/>
                    <a:p>
                      <a:pPr algn="l" fontAlgn="b"/>
                      <a:r>
                        <a:rPr lang="en-US" sz="1400" kern="1200" dirty="0" smtClean="0">
                          <a:solidFill>
                            <a:schemeClr val="tx1"/>
                          </a:solidFill>
                          <a:latin typeface="+mn-lt"/>
                          <a:ea typeface="+mn-ea"/>
                          <a:cs typeface="+mn-cs"/>
                        </a:rPr>
                        <a:t>Construction </a:t>
                      </a:r>
                      <a:r>
                        <a:rPr lang="en-US" sz="1400" kern="1200" dirty="0" smtClean="0">
                          <a:solidFill>
                            <a:schemeClr val="tx1"/>
                          </a:solidFill>
                          <a:latin typeface="+mn-lt"/>
                          <a:ea typeface="+mn-ea"/>
                          <a:cs typeface="+mn-cs"/>
                        </a:rPr>
                        <a:t>Contract</a:t>
                      </a:r>
                      <a:endParaRPr lang="en-US" sz="1400" kern="1200" dirty="0">
                        <a:solidFill>
                          <a:schemeClr val="tx1"/>
                        </a:solidFill>
                        <a:latin typeface="+mn-lt"/>
                        <a:ea typeface="+mn-ea"/>
                        <a:cs typeface="+mn-cs"/>
                      </a:endParaRPr>
                    </a:p>
                  </a:txBody>
                  <a:tcPr marL="9525" marR="9525" marT="9525" marB="0"/>
                </a:tc>
                <a:tc>
                  <a:txBody>
                    <a:bodyPr/>
                    <a:lstStyle/>
                    <a:p>
                      <a:pPr algn="l" fontAlgn="b"/>
                      <a:r>
                        <a:rPr lang="en-US" sz="1400" dirty="0" smtClean="0">
                          <a:effectLst/>
                        </a:rPr>
                        <a:t>New construction, renovations and improvements to buildings. Construction contract signed by the contractor, Univ., legal counsel, AG and OGC based on $ value of the contract.  </a:t>
                      </a:r>
                      <a:r>
                        <a:rPr lang="en-US" sz="1200" i="1" dirty="0" smtClean="0">
                          <a:effectLst/>
                        </a:rPr>
                        <a:t>(PO signed by Contracting Officer</a:t>
                      </a:r>
                      <a:r>
                        <a:rPr lang="en-US" sz="1200" i="1" dirty="0" smtClean="0">
                          <a:effectLst/>
                        </a:rPr>
                        <a:t>)</a:t>
                      </a:r>
                    </a:p>
                    <a:p>
                      <a:pPr algn="l" fontAlgn="b"/>
                      <a:r>
                        <a:rPr lang="en-US" sz="1400" i="0" dirty="0" smtClean="0">
                          <a:effectLst/>
                        </a:rPr>
                        <a:t>Reference</a:t>
                      </a:r>
                      <a:r>
                        <a:rPr lang="en-US" sz="1400" i="0" baseline="0" dirty="0" smtClean="0">
                          <a:effectLst/>
                        </a:rPr>
                        <a:t> 39#</a:t>
                      </a:r>
                      <a:endParaRPr lang="en-US" sz="1400" kern="1200" dirty="0">
                        <a:solidFill>
                          <a:schemeClr val="tx1"/>
                        </a:solidFill>
                        <a:latin typeface="+mn-lt"/>
                        <a:ea typeface="+mn-ea"/>
                        <a:cs typeface="+mn-cs"/>
                      </a:endParaRPr>
                    </a:p>
                  </a:txBody>
                  <a:tcPr marL="9525" marR="9525" marT="9525" marB="0"/>
                </a:tc>
                <a:tc>
                  <a:txBody>
                    <a:bodyPr/>
                    <a:lstStyle/>
                    <a:p>
                      <a:pPr algn="ctr" fontAlgn="b"/>
                      <a:r>
                        <a:rPr lang="en-US" sz="1800" kern="1200" dirty="0" smtClean="0">
                          <a:solidFill>
                            <a:schemeClr val="tx1"/>
                          </a:solidFill>
                          <a:latin typeface="+mn-lt"/>
                          <a:ea typeface="+mn-ea"/>
                          <a:cs typeface="+mn-cs"/>
                        </a:rPr>
                        <a:t>Y</a:t>
                      </a:r>
                      <a:endParaRPr lang="en-US" sz="1800" kern="1200" dirty="0">
                        <a:solidFill>
                          <a:schemeClr val="tx1"/>
                        </a:solidFill>
                        <a:latin typeface="+mn-lt"/>
                        <a:ea typeface="+mn-ea"/>
                        <a:cs typeface="+mn-cs"/>
                      </a:endParaRPr>
                    </a:p>
                  </a:txBody>
                  <a:tcPr marL="9525" marR="9525" marT="9525" marB="0"/>
                </a:tc>
                <a:extLst>
                  <a:ext uri="{0D108BD9-81ED-4DB2-BD59-A6C34878D82A}">
                    <a16:rowId xmlns:a16="http://schemas.microsoft.com/office/drawing/2014/main" val="10002"/>
                  </a:ext>
                </a:extLst>
              </a:tr>
              <a:tr h="370840">
                <a:tc>
                  <a:txBody>
                    <a:bodyPr/>
                    <a:lstStyle/>
                    <a:p>
                      <a:pPr algn="l" fontAlgn="b"/>
                      <a:r>
                        <a:rPr lang="en-US" sz="1400" kern="1200" dirty="0" err="1" smtClean="0">
                          <a:solidFill>
                            <a:schemeClr val="tx1"/>
                          </a:solidFill>
                          <a:latin typeface="+mn-lt"/>
                          <a:ea typeface="+mn-ea"/>
                          <a:cs typeface="+mn-cs"/>
                        </a:rPr>
                        <a:t>Pcard</a:t>
                      </a:r>
                      <a:endParaRPr lang="en-US" sz="1400" kern="1200" dirty="0">
                        <a:solidFill>
                          <a:schemeClr val="tx1"/>
                        </a:solidFill>
                        <a:latin typeface="+mn-lt"/>
                        <a:ea typeface="+mn-ea"/>
                        <a:cs typeface="+mn-cs"/>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Typically assigned a single transaction $ limit and a monthly $ limit determined in cooperation by the University Controller &amp; Purchasing.  Certain university operations may be assigned a higher per transaction or monthly dollar limit where appropriate and approved by the </a:t>
                      </a:r>
                      <a:r>
                        <a:rPr lang="en-US" sz="1400" kern="1200" dirty="0" smtClean="0">
                          <a:solidFill>
                            <a:schemeClr val="dk1"/>
                          </a:solidFill>
                          <a:effectLst/>
                          <a:latin typeface="+mn-lt"/>
                          <a:ea typeface="+mn-ea"/>
                          <a:cs typeface="+mn-cs"/>
                        </a:rPr>
                        <a:t>University </a:t>
                      </a:r>
                      <a:r>
                        <a:rPr lang="en-US" sz="1400" kern="1200" dirty="0" smtClean="0">
                          <a:solidFill>
                            <a:schemeClr val="dk1"/>
                          </a:solidFill>
                          <a:effectLst/>
                          <a:latin typeface="+mn-lt"/>
                          <a:ea typeface="+mn-ea"/>
                          <a:cs typeface="+mn-cs"/>
                        </a:rPr>
                        <a:t>Controller and </a:t>
                      </a:r>
                      <a:r>
                        <a:rPr lang="en-US" sz="1400" kern="1200" dirty="0" smtClean="0">
                          <a:solidFill>
                            <a:schemeClr val="dk1"/>
                          </a:solidFill>
                          <a:effectLst/>
                          <a:latin typeface="+mn-lt"/>
                          <a:ea typeface="+mn-ea"/>
                          <a:cs typeface="+mn-cs"/>
                        </a:rPr>
                        <a:t>Purchasing.</a:t>
                      </a:r>
                      <a:r>
                        <a:rPr lang="en-US" sz="1400" kern="1200" dirty="0" smtClean="0">
                          <a:solidFill>
                            <a:schemeClr val="dk1"/>
                          </a:solidFill>
                          <a:effectLst/>
                          <a:latin typeface="+mn-lt"/>
                          <a:ea typeface="+mn-ea"/>
                          <a:cs typeface="+mn-cs"/>
                        </a:rPr>
                        <a:t> Current level approved by Executive </a:t>
                      </a:r>
                      <a:r>
                        <a:rPr lang="en-US" sz="1400" kern="1200" dirty="0" err="1" smtClean="0">
                          <a:solidFill>
                            <a:schemeClr val="dk1"/>
                          </a:solidFill>
                          <a:effectLst/>
                          <a:latin typeface="+mn-lt"/>
                          <a:ea typeface="+mn-ea"/>
                          <a:cs typeface="+mn-cs"/>
                        </a:rPr>
                        <a:t>Mgmt</a:t>
                      </a:r>
                      <a:r>
                        <a:rPr lang="en-US" sz="1400" kern="1200" dirty="0" smtClean="0">
                          <a:solidFill>
                            <a:schemeClr val="dk1"/>
                          </a:solidFill>
                          <a:effectLst/>
                          <a:latin typeface="+mn-lt"/>
                          <a:ea typeface="+mn-ea"/>
                          <a:cs typeface="+mn-cs"/>
                        </a:rPr>
                        <a:t> is $500 per single transaction with various monthly limits depending on the area of university operations.</a:t>
                      </a:r>
                    </a:p>
                    <a:p>
                      <a:pPr algn="l" fontAlgn="b"/>
                      <a:endParaRPr lang="en-US" sz="1400" kern="1200" dirty="0">
                        <a:solidFill>
                          <a:schemeClr val="tx1"/>
                        </a:solidFill>
                        <a:latin typeface="+mn-lt"/>
                        <a:ea typeface="+mn-ea"/>
                        <a:cs typeface="+mn-cs"/>
                      </a:endParaRPr>
                    </a:p>
                  </a:txBody>
                  <a:tcPr marL="9525" marR="9525" marT="9525" marB="0"/>
                </a:tc>
                <a:tc>
                  <a:txBody>
                    <a:bodyPr/>
                    <a:lstStyle/>
                    <a:p>
                      <a:pPr algn="ctr" fontAlgn="b"/>
                      <a:r>
                        <a:rPr lang="en-US" sz="1800" kern="1200" dirty="0" smtClean="0">
                          <a:solidFill>
                            <a:schemeClr val="tx1"/>
                          </a:solidFill>
                          <a:latin typeface="+mn-lt"/>
                          <a:ea typeface="+mn-ea"/>
                          <a:cs typeface="+mn-cs"/>
                        </a:rPr>
                        <a:t>N</a:t>
                      </a:r>
                    </a:p>
                    <a:p>
                      <a:pPr algn="ctr" fontAlgn="b"/>
                      <a:r>
                        <a:rPr lang="en-US" sz="1100" i="1" kern="1200" dirty="0" smtClean="0">
                          <a:solidFill>
                            <a:schemeClr val="tx1"/>
                          </a:solidFill>
                          <a:latin typeface="+mn-lt"/>
                          <a:ea typeface="+mn-ea"/>
                          <a:cs typeface="+mn-cs"/>
                        </a:rPr>
                        <a:t>(batch monthly to expense)</a:t>
                      </a:r>
                      <a:endParaRPr lang="en-US" sz="1100" i="1" kern="1200" dirty="0">
                        <a:solidFill>
                          <a:schemeClr val="tx1"/>
                        </a:solidFill>
                        <a:latin typeface="+mn-lt"/>
                        <a:ea typeface="+mn-ea"/>
                        <a:cs typeface="+mn-cs"/>
                      </a:endParaRPr>
                    </a:p>
                  </a:txBody>
                  <a:tcPr marL="9525" marR="9525" marT="9525" marB="0"/>
                </a:tc>
                <a:extLst>
                  <a:ext uri="{0D108BD9-81ED-4DB2-BD59-A6C34878D82A}">
                    <a16:rowId xmlns:a16="http://schemas.microsoft.com/office/drawing/2014/main" val="10003"/>
                  </a:ext>
                </a:extLst>
              </a:tr>
              <a:tr h="370840">
                <a:tc>
                  <a:txBody>
                    <a:bodyPr/>
                    <a:lstStyle/>
                    <a:p>
                      <a:pPr marL="0" lvl="0" indent="0" algn="l" rtl="0" eaLnBrk="1" fontAlgn="b" hangingPunct="1">
                        <a:buFont typeface="Arial" panose="020B0604020202020204" pitchFamily="34" charset="0"/>
                        <a:buNone/>
                      </a:pPr>
                      <a:endParaRPr lang="en-US" sz="1400" kern="1200" dirty="0">
                        <a:solidFill>
                          <a:schemeClr val="dk1"/>
                        </a:solidFill>
                        <a:effectLst/>
                        <a:latin typeface="+mn-lt"/>
                        <a:ea typeface="+mn-ea"/>
                        <a:cs typeface="+mn-cs"/>
                      </a:endParaRPr>
                    </a:p>
                  </a:txBody>
                  <a:tcPr marL="9525" marR="9525" marT="9525" marB="0"/>
                </a:tc>
                <a:tc>
                  <a:txBody>
                    <a:bodyPr/>
                    <a:lstStyle/>
                    <a:p>
                      <a:pPr marL="285750" lvl="0" indent="-285750" algn="l" rtl="0" eaLnBrk="1" fontAlgn="b" hangingPunct="1">
                        <a:buFont typeface="Arial" panose="020B0604020202020204" pitchFamily="34" charset="0"/>
                        <a:buChar char="•"/>
                      </a:pPr>
                      <a:endParaRPr lang="en-US" sz="1400" kern="1200" dirty="0">
                        <a:solidFill>
                          <a:schemeClr val="dk1"/>
                        </a:solidFill>
                        <a:effectLst/>
                        <a:latin typeface="+mn-lt"/>
                        <a:ea typeface="+mn-ea"/>
                        <a:cs typeface="+mn-cs"/>
                      </a:endParaRPr>
                    </a:p>
                  </a:txBody>
                  <a:tcPr marL="9525" marR="9525" marT="9525" marB="0"/>
                </a:tc>
                <a:tc>
                  <a:txBody>
                    <a:bodyPr/>
                    <a:lstStyle/>
                    <a:p>
                      <a:pPr algn="ctr" fontAlgn="b"/>
                      <a:endParaRPr lang="en-US" sz="1800" kern="1200" dirty="0">
                        <a:solidFill>
                          <a:schemeClr val="tx1"/>
                        </a:solidFill>
                        <a:latin typeface="+mn-lt"/>
                        <a:ea typeface="+mn-ea"/>
                        <a:cs typeface="+mn-cs"/>
                      </a:endParaRPr>
                    </a:p>
                  </a:txBody>
                  <a:tcPr marL="9525" marR="9525" marT="9525" marB="0"/>
                </a:tc>
                <a:extLst>
                  <a:ext uri="{0D108BD9-81ED-4DB2-BD59-A6C34878D82A}">
                    <a16:rowId xmlns:a16="http://schemas.microsoft.com/office/drawing/2014/main" val="10004"/>
                  </a:ext>
                </a:extLst>
              </a:tr>
            </a:tbl>
          </a:graphicData>
        </a:graphic>
      </p:graphicFrame>
      <p:pic>
        <p:nvPicPr>
          <p:cNvPr id="5" name="Picture 4"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8611" y="148497"/>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8267706" y="340377"/>
            <a:ext cx="2826273" cy="533333"/>
          </a:xfrm>
          <a:prstGeom prst="rect">
            <a:avLst/>
          </a:prstGeom>
        </p:spPr>
      </p:pic>
      <p:pic>
        <p:nvPicPr>
          <p:cNvPr id="7" name="Picture 6"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536" y="340377"/>
            <a:ext cx="2752344" cy="116128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sp>
        <p:nvSpPr>
          <p:cNvPr id="4" name="Footer Placeholder 3"/>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824954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5910" y="1728788"/>
            <a:ext cx="10308818" cy="4379118"/>
          </a:xfrm>
          <a:ln w="25400">
            <a:solidFill>
              <a:schemeClr val="tx1"/>
            </a:solidFill>
          </a:ln>
        </p:spPr>
        <p:txBody>
          <a:bodyPr>
            <a:noAutofit/>
          </a:bodyPr>
          <a:lstStyle/>
          <a:p>
            <a:pPr marL="0" indent="0">
              <a:buNone/>
            </a:pPr>
            <a:r>
              <a:rPr lang="en-US" sz="2400" b="1" u="sng" dirty="0" smtClean="0">
                <a:solidFill>
                  <a:schemeClr val="tx1"/>
                </a:solidFill>
                <a:latin typeface="+mj-lt"/>
              </a:rPr>
              <a:t>Prohibited </a:t>
            </a:r>
            <a:r>
              <a:rPr lang="en-US" sz="2400" b="1" u="sng" dirty="0">
                <a:solidFill>
                  <a:schemeClr val="tx1"/>
                </a:solidFill>
                <a:latin typeface="+mj-lt"/>
              </a:rPr>
              <a:t>Contract Clauses </a:t>
            </a:r>
          </a:p>
          <a:p>
            <a:pPr lvl="1">
              <a:buFont typeface="Wingdings" panose="05000000000000000000" pitchFamily="2" charset="2"/>
              <a:buChar char="§"/>
            </a:pPr>
            <a:r>
              <a:rPr lang="en-US" sz="1600" b="1" dirty="0" smtClean="0">
                <a:solidFill>
                  <a:schemeClr val="tx1"/>
                </a:solidFill>
                <a:latin typeface="+mj-lt"/>
              </a:rPr>
              <a:t>Assignment</a:t>
            </a:r>
            <a:r>
              <a:rPr lang="en-US" sz="1600" dirty="0">
                <a:solidFill>
                  <a:schemeClr val="tx1"/>
                </a:solidFill>
                <a:latin typeface="+mj-lt"/>
              </a:rPr>
              <a:t>: No assignment without the prior written consent of the </a:t>
            </a:r>
            <a:r>
              <a:rPr lang="en-US" sz="1600" dirty="0" smtClean="0">
                <a:solidFill>
                  <a:schemeClr val="tx1"/>
                </a:solidFill>
                <a:latin typeface="+mj-lt"/>
              </a:rPr>
              <a:t>university.</a:t>
            </a:r>
            <a:endParaRPr lang="en-US" sz="1600" dirty="0">
              <a:solidFill>
                <a:schemeClr val="tx1"/>
              </a:solidFill>
              <a:latin typeface="+mj-lt"/>
            </a:endParaRPr>
          </a:p>
          <a:p>
            <a:pPr lvl="1">
              <a:buFont typeface="Wingdings" panose="05000000000000000000" pitchFamily="2" charset="2"/>
              <a:buChar char="§"/>
            </a:pPr>
            <a:r>
              <a:rPr lang="en-US" sz="1600" b="1" dirty="0" smtClean="0">
                <a:solidFill>
                  <a:schemeClr val="tx1"/>
                </a:solidFill>
                <a:latin typeface="+mj-lt"/>
              </a:rPr>
              <a:t>Legal </a:t>
            </a:r>
            <a:r>
              <a:rPr lang="en-US" sz="1600" b="1" dirty="0">
                <a:solidFill>
                  <a:schemeClr val="tx1"/>
                </a:solidFill>
                <a:latin typeface="+mj-lt"/>
              </a:rPr>
              <a:t>Jurisdiction</a:t>
            </a:r>
            <a:r>
              <a:rPr lang="en-US" sz="1600" dirty="0">
                <a:solidFill>
                  <a:schemeClr val="tx1"/>
                </a:solidFill>
                <a:latin typeface="+mj-lt"/>
              </a:rPr>
              <a:t>: The laws of the Commonwealth of Pennsylvania must </a:t>
            </a:r>
            <a:r>
              <a:rPr lang="en-US" sz="1600" dirty="0" smtClean="0">
                <a:solidFill>
                  <a:schemeClr val="tx1"/>
                </a:solidFill>
                <a:latin typeface="+mj-lt"/>
              </a:rPr>
              <a:t>govern.</a:t>
            </a:r>
          </a:p>
          <a:p>
            <a:pPr lvl="1">
              <a:buFont typeface="Wingdings" panose="05000000000000000000" pitchFamily="2" charset="2"/>
              <a:buChar char="§"/>
            </a:pPr>
            <a:r>
              <a:rPr lang="en-US" sz="1600" b="1" dirty="0" smtClean="0">
                <a:solidFill>
                  <a:schemeClr val="tx1"/>
                </a:solidFill>
                <a:latin typeface="+mj-lt"/>
              </a:rPr>
              <a:t>Attorney </a:t>
            </a:r>
            <a:r>
              <a:rPr lang="en-US" sz="1600" b="1" dirty="0">
                <a:solidFill>
                  <a:schemeClr val="tx1"/>
                </a:solidFill>
                <a:latin typeface="+mj-lt"/>
              </a:rPr>
              <a:t>Fees, Court Costs, Entry of Judgment</a:t>
            </a:r>
            <a:r>
              <a:rPr lang="en-US" sz="1600" dirty="0">
                <a:solidFill>
                  <a:schemeClr val="tx1"/>
                </a:solidFill>
                <a:latin typeface="+mj-lt"/>
              </a:rPr>
              <a:t>: The university may not voluntarily pay the contractor’s court costs or legal fees nor may it allow a contractor to confess judgment on its </a:t>
            </a:r>
            <a:r>
              <a:rPr lang="en-US" sz="1600" dirty="0" smtClean="0">
                <a:solidFill>
                  <a:schemeClr val="tx1"/>
                </a:solidFill>
                <a:latin typeface="+mj-lt"/>
              </a:rPr>
              <a:t>behalf.</a:t>
            </a:r>
          </a:p>
          <a:p>
            <a:pPr lvl="1">
              <a:buFont typeface="Wingdings" panose="05000000000000000000" pitchFamily="2" charset="2"/>
              <a:buChar char="§"/>
            </a:pPr>
            <a:r>
              <a:rPr lang="en-US" sz="1600" b="1" dirty="0" smtClean="0">
                <a:solidFill>
                  <a:schemeClr val="tx1"/>
                </a:solidFill>
                <a:latin typeface="+mj-lt"/>
              </a:rPr>
              <a:t>Indemnity </a:t>
            </a:r>
            <a:r>
              <a:rPr lang="en-US" sz="1600" b="1" dirty="0">
                <a:solidFill>
                  <a:schemeClr val="tx1"/>
                </a:solidFill>
                <a:latin typeface="+mj-lt"/>
              </a:rPr>
              <a:t>and Hold Harmless</a:t>
            </a:r>
            <a:r>
              <a:rPr lang="en-US" sz="1600" dirty="0">
                <a:solidFill>
                  <a:schemeClr val="tx1"/>
                </a:solidFill>
                <a:latin typeface="+mj-lt"/>
              </a:rPr>
              <a:t>: Removed from every Commonwealth contract because it compromises the greatest protection afforded the Commonwealth entities: sovereign </a:t>
            </a:r>
            <a:r>
              <a:rPr lang="en-US" sz="1600" dirty="0" smtClean="0">
                <a:solidFill>
                  <a:schemeClr val="tx1"/>
                </a:solidFill>
                <a:latin typeface="+mj-lt"/>
              </a:rPr>
              <a:t>immunity.</a:t>
            </a:r>
          </a:p>
          <a:p>
            <a:pPr lvl="1">
              <a:buFont typeface="Wingdings" panose="05000000000000000000" pitchFamily="2" charset="2"/>
              <a:buChar char="§"/>
            </a:pPr>
            <a:r>
              <a:rPr lang="en-US" sz="1600" b="1" dirty="0" smtClean="0">
                <a:solidFill>
                  <a:schemeClr val="tx1"/>
                </a:solidFill>
                <a:latin typeface="+mj-lt"/>
              </a:rPr>
              <a:t>Arbitration</a:t>
            </a:r>
            <a:r>
              <a:rPr lang="en-US" sz="1600" dirty="0">
                <a:solidFill>
                  <a:schemeClr val="tx1"/>
                </a:solidFill>
                <a:latin typeface="+mj-lt"/>
              </a:rPr>
              <a:t>: Resolution of disputes by binding arbitration in contracts for goods and services is prohibited. The Board of Claims has exclusive </a:t>
            </a:r>
            <a:r>
              <a:rPr lang="en-US" sz="1600" dirty="0" smtClean="0">
                <a:solidFill>
                  <a:schemeClr val="tx1"/>
                </a:solidFill>
                <a:latin typeface="+mj-lt"/>
              </a:rPr>
              <a:t>jurisdiction.</a:t>
            </a:r>
          </a:p>
          <a:p>
            <a:pPr lvl="1">
              <a:buFont typeface="Wingdings" panose="05000000000000000000" pitchFamily="2" charset="2"/>
              <a:buChar char="§"/>
            </a:pPr>
            <a:r>
              <a:rPr lang="en-US" sz="1600" b="1" dirty="0" smtClean="0">
                <a:solidFill>
                  <a:schemeClr val="tx1"/>
                </a:solidFill>
                <a:latin typeface="+mj-lt"/>
              </a:rPr>
              <a:t>Payment </a:t>
            </a:r>
            <a:r>
              <a:rPr lang="en-US" sz="1600" b="1" dirty="0">
                <a:solidFill>
                  <a:schemeClr val="tx1"/>
                </a:solidFill>
                <a:latin typeface="+mj-lt"/>
              </a:rPr>
              <a:t>in Advance</a:t>
            </a:r>
            <a:r>
              <a:rPr lang="en-US" sz="1600" dirty="0">
                <a:solidFill>
                  <a:schemeClr val="tx1"/>
                </a:solidFill>
                <a:latin typeface="+mj-lt"/>
              </a:rPr>
              <a:t>: Prohibited except as justified in </a:t>
            </a:r>
            <a:r>
              <a:rPr lang="en-US" sz="1600" dirty="0" smtClean="0">
                <a:solidFill>
                  <a:schemeClr val="tx1"/>
                </a:solidFill>
                <a:latin typeface="+mj-lt"/>
              </a:rPr>
              <a:t>writing.</a:t>
            </a:r>
          </a:p>
          <a:p>
            <a:pPr lvl="1">
              <a:buFont typeface="Wingdings" panose="05000000000000000000" pitchFamily="2" charset="2"/>
              <a:buChar char="§"/>
            </a:pPr>
            <a:r>
              <a:rPr lang="en-US" sz="1600" b="1" dirty="0" smtClean="0">
                <a:solidFill>
                  <a:schemeClr val="tx1"/>
                </a:solidFill>
                <a:latin typeface="+mj-lt"/>
              </a:rPr>
              <a:t>Purchase </a:t>
            </a:r>
            <a:r>
              <a:rPr lang="en-US" sz="1600" b="1" dirty="0">
                <a:solidFill>
                  <a:schemeClr val="tx1"/>
                </a:solidFill>
                <a:latin typeface="+mj-lt"/>
              </a:rPr>
              <a:t>of Insurance</a:t>
            </a:r>
            <a:r>
              <a:rPr lang="en-US" sz="1600" dirty="0">
                <a:solidFill>
                  <a:schemeClr val="tx1"/>
                </a:solidFill>
                <a:latin typeface="+mj-lt"/>
              </a:rPr>
              <a:t>: State System of Higher Education universities may not purchase insurance. Vehicle rentals are an </a:t>
            </a:r>
            <a:r>
              <a:rPr lang="en-US" sz="1600" dirty="0" smtClean="0">
                <a:solidFill>
                  <a:schemeClr val="tx1"/>
                </a:solidFill>
                <a:latin typeface="+mj-lt"/>
              </a:rPr>
              <a:t>exception.</a:t>
            </a:r>
          </a:p>
          <a:p>
            <a:pPr lvl="1">
              <a:buFont typeface="Wingdings" panose="05000000000000000000" pitchFamily="2" charset="2"/>
              <a:buChar char="§"/>
            </a:pPr>
            <a:r>
              <a:rPr lang="en-US" sz="1600" b="1" dirty="0" smtClean="0">
                <a:solidFill>
                  <a:schemeClr val="tx1"/>
                </a:solidFill>
                <a:latin typeface="+mj-lt"/>
              </a:rPr>
              <a:t>Labor </a:t>
            </a:r>
            <a:r>
              <a:rPr lang="en-US" sz="1600" b="1" dirty="0">
                <a:solidFill>
                  <a:schemeClr val="tx1"/>
                </a:solidFill>
                <a:latin typeface="+mj-lt"/>
              </a:rPr>
              <a:t>and Industry</a:t>
            </a:r>
            <a:r>
              <a:rPr lang="en-US" sz="1600" dirty="0">
                <a:solidFill>
                  <a:schemeClr val="tx1"/>
                </a:solidFill>
                <a:latin typeface="+mj-lt"/>
              </a:rPr>
              <a:t> approval must be obtained for the addition or movement of utilities. Permits take an average of eight weeks to obtain. When purchasing new equipment, </a:t>
            </a:r>
            <a:r>
              <a:rPr lang="en-US" sz="1600" dirty="0" smtClean="0">
                <a:solidFill>
                  <a:schemeClr val="tx1"/>
                </a:solidFill>
                <a:latin typeface="+mj-lt"/>
              </a:rPr>
              <a:t>Physical Plant should </a:t>
            </a:r>
            <a:r>
              <a:rPr lang="en-US" sz="1600" dirty="0">
                <a:solidFill>
                  <a:schemeClr val="tx1"/>
                </a:solidFill>
                <a:latin typeface="+mj-lt"/>
              </a:rPr>
              <a:t>be </a:t>
            </a:r>
            <a:r>
              <a:rPr lang="en-US" sz="1600" dirty="0" smtClean="0">
                <a:solidFill>
                  <a:schemeClr val="tx1"/>
                </a:solidFill>
                <a:latin typeface="+mj-lt"/>
              </a:rPr>
              <a:t>notified.</a:t>
            </a:r>
            <a:endParaRPr lang="en-US" sz="1600" dirty="0">
              <a:solidFill>
                <a:schemeClr val="tx1"/>
              </a:solidFill>
              <a:latin typeface="+mj-lt"/>
            </a:endParaRPr>
          </a:p>
          <a:p>
            <a:pPr marL="0" indent="0">
              <a:buNone/>
            </a:pPr>
            <a:endParaRPr lang="en-US" sz="1400" dirty="0">
              <a:solidFill>
                <a:schemeClr val="tx1"/>
              </a:solidFill>
              <a:latin typeface="+mj-lt"/>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8" name="Slide Number Placeholder 7"/>
          <p:cNvSpPr>
            <a:spLocks noGrp="1"/>
          </p:cNvSpPr>
          <p:nvPr>
            <p:ph type="sldNum" sz="quarter" idx="12"/>
          </p:nvPr>
        </p:nvSpPr>
        <p:spPr/>
        <p:txBody>
          <a:bodyPr/>
          <a:lstStyle/>
          <a:p>
            <a:fld id="{D57F1E4F-1CFF-5643-939E-217C01CDF565}" type="slidenum">
              <a:rPr lang="en-US" smtClean="0"/>
              <a:pPr/>
              <a:t>14</a:t>
            </a:fld>
            <a:endParaRPr lang="en-US" dirty="0"/>
          </a:p>
        </p:txBody>
      </p:sp>
      <p:sp>
        <p:nvSpPr>
          <p:cNvPr id="9" name="Footer Placeholder 8"/>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864733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2"/>
          <p:cNvSpPr txBox="1">
            <a:spLocks/>
          </p:cNvSpPr>
          <p:nvPr/>
        </p:nvSpPr>
        <p:spPr>
          <a:xfrm>
            <a:off x="428422" y="2664675"/>
            <a:ext cx="10864418" cy="496252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smtClean="0">
                <a:solidFill>
                  <a:schemeClr val="tx1"/>
                </a:solidFill>
                <a:latin typeface="+mj-lt"/>
              </a:rPr>
              <a:t>“No University employee may use his or her University position to obtain financial gain or anything of substantial value for the private benefit of himself or herself or his or her immediate family.  Rebates, free merchandise or future benefits based on purchases made with University funds (including Purchasing Card purchases) must be signed over to the University.”</a:t>
            </a:r>
          </a:p>
          <a:p>
            <a:endParaRPr lang="en-US" b="1" dirty="0">
              <a:solidFill>
                <a:schemeClr val="tx1"/>
              </a:solidFill>
            </a:endParaRPr>
          </a:p>
        </p:txBody>
      </p:sp>
      <p:sp>
        <p:nvSpPr>
          <p:cNvPr id="3" name="Title 1"/>
          <p:cNvSpPr txBox="1">
            <a:spLocks/>
          </p:cNvSpPr>
          <p:nvPr/>
        </p:nvSpPr>
        <p:spPr>
          <a:xfrm>
            <a:off x="614674" y="1630799"/>
            <a:ext cx="7772400" cy="101917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u="sng" dirty="0" smtClean="0">
                <a:solidFill>
                  <a:schemeClr val="tx1"/>
                </a:solidFill>
              </a:rPr>
              <a:t>Conflict of Interest</a:t>
            </a:r>
            <a:endParaRPr lang="en-US" sz="4000" b="1" u="sng" dirty="0">
              <a:solidFill>
                <a:schemeClr val="tx1"/>
              </a:solidFill>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190776"/>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382656"/>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382656"/>
            <a:ext cx="2752344" cy="1161288"/>
          </a:xfrm>
          <a:prstGeom prst="rect">
            <a:avLst/>
          </a:prstGeom>
        </p:spPr>
      </p:pic>
      <p:sp>
        <p:nvSpPr>
          <p:cNvPr id="7" name="Content Placeholder 3"/>
          <p:cNvSpPr txBox="1">
            <a:spLocks/>
          </p:cNvSpPr>
          <p:nvPr/>
        </p:nvSpPr>
        <p:spPr>
          <a:xfrm>
            <a:off x="512064" y="1616098"/>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15</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981375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673" y="1616098"/>
            <a:ext cx="10058400" cy="1449387"/>
          </a:xfrm>
        </p:spPr>
        <p:txBody>
          <a:bodyPr>
            <a:normAutofit/>
          </a:bodyPr>
          <a:lstStyle/>
          <a:p>
            <a:r>
              <a:rPr lang="en-US" sz="4000" u="sng" dirty="0">
                <a:solidFill>
                  <a:schemeClr val="tx1"/>
                </a:solidFill>
              </a:rPr>
              <a:t>What is a </a:t>
            </a:r>
            <a:r>
              <a:rPr lang="en-US" sz="4000" u="sng" dirty="0" smtClean="0">
                <a:solidFill>
                  <a:schemeClr val="tx1"/>
                </a:solidFill>
              </a:rPr>
              <a:t>Requisition (PR)?</a:t>
            </a:r>
            <a:r>
              <a:rPr lang="en-US" sz="4000" b="1" u="sng" dirty="0">
                <a:solidFill>
                  <a:schemeClr val="tx1"/>
                </a:solidFill>
              </a:rPr>
              <a:t/>
            </a:r>
            <a:br>
              <a:rPr lang="en-US" sz="4000" b="1" u="sng" dirty="0">
                <a:solidFill>
                  <a:schemeClr val="tx1"/>
                </a:solidFill>
              </a:rPr>
            </a:br>
            <a:endParaRPr lang="en-US" u="sng" dirty="0">
              <a:solidFill>
                <a:schemeClr val="tx1"/>
              </a:solidFill>
            </a:endParaRPr>
          </a:p>
        </p:txBody>
      </p:sp>
      <p:sp>
        <p:nvSpPr>
          <p:cNvPr id="3" name="Content Placeholder 2"/>
          <p:cNvSpPr>
            <a:spLocks noGrp="1"/>
          </p:cNvSpPr>
          <p:nvPr>
            <p:ph idx="4294967295"/>
          </p:nvPr>
        </p:nvSpPr>
        <p:spPr>
          <a:xfrm>
            <a:off x="556649" y="2474817"/>
            <a:ext cx="10670824" cy="4937125"/>
          </a:xfrm>
        </p:spPr>
        <p:txBody>
          <a:bodyPr/>
          <a:lstStyle/>
          <a:p>
            <a:endParaRPr lang="en-US" dirty="0" smtClean="0">
              <a:solidFill>
                <a:schemeClr val="tx1"/>
              </a:solidFill>
              <a:latin typeface="+mj-lt"/>
            </a:endParaRPr>
          </a:p>
          <a:p>
            <a:pPr>
              <a:buFont typeface="Wingdings" panose="05000000000000000000" pitchFamily="2" charset="2"/>
              <a:buChar char="§"/>
            </a:pPr>
            <a:r>
              <a:rPr lang="en-US" sz="2400" dirty="0" smtClean="0">
                <a:solidFill>
                  <a:schemeClr val="tx1"/>
                </a:solidFill>
                <a:latin typeface="+mj-lt"/>
              </a:rPr>
              <a:t> A </a:t>
            </a:r>
            <a:r>
              <a:rPr lang="en-US" sz="2400" dirty="0">
                <a:solidFill>
                  <a:schemeClr val="tx1"/>
                </a:solidFill>
                <a:latin typeface="+mj-lt"/>
              </a:rPr>
              <a:t>Requisition is the recognition of a need for a good within a department.</a:t>
            </a:r>
          </a:p>
          <a:p>
            <a:pPr>
              <a:buFont typeface="Wingdings" panose="05000000000000000000" pitchFamily="2" charset="2"/>
              <a:buChar char="§"/>
            </a:pPr>
            <a:r>
              <a:rPr lang="en-US" sz="2400" dirty="0">
                <a:solidFill>
                  <a:schemeClr val="tx1"/>
                </a:solidFill>
                <a:latin typeface="+mj-lt"/>
              </a:rPr>
              <a:t> </a:t>
            </a:r>
            <a:r>
              <a:rPr lang="en-US" sz="2400" dirty="0" smtClean="0">
                <a:solidFill>
                  <a:schemeClr val="tx1"/>
                </a:solidFill>
                <a:latin typeface="+mj-lt"/>
              </a:rPr>
              <a:t>A</a:t>
            </a:r>
            <a:r>
              <a:rPr lang="en-US" sz="2400" b="1" dirty="0" smtClean="0">
                <a:solidFill>
                  <a:schemeClr val="tx1"/>
                </a:solidFill>
                <a:latin typeface="+mj-lt"/>
              </a:rPr>
              <a:t> </a:t>
            </a:r>
            <a:r>
              <a:rPr lang="en-US" sz="2400" dirty="0">
                <a:solidFill>
                  <a:schemeClr val="tx1"/>
                </a:solidFill>
                <a:latin typeface="+mj-lt"/>
              </a:rPr>
              <a:t>Requisition is not a legally binding document.</a:t>
            </a:r>
          </a:p>
          <a:p>
            <a:pPr>
              <a:buFont typeface="Wingdings" panose="05000000000000000000" pitchFamily="2" charset="2"/>
              <a:buChar char="§"/>
            </a:pPr>
            <a:r>
              <a:rPr lang="en-US" sz="2400" dirty="0" smtClean="0">
                <a:solidFill>
                  <a:schemeClr val="tx1"/>
                </a:solidFill>
                <a:latin typeface="+mj-lt"/>
              </a:rPr>
              <a:t> Approval </a:t>
            </a:r>
            <a:r>
              <a:rPr lang="en-US" sz="2400" dirty="0">
                <a:solidFill>
                  <a:schemeClr val="tx1"/>
                </a:solidFill>
                <a:latin typeface="+mj-lt"/>
              </a:rPr>
              <a:t>of a Requisition by a budget holder is the agreement that the need should be satisfied and the budgeted funds are available.</a:t>
            </a:r>
          </a:p>
          <a:p>
            <a:pPr>
              <a:buFont typeface="Wingdings" panose="05000000000000000000" pitchFamily="2" charset="2"/>
              <a:buChar char="§"/>
            </a:pPr>
            <a:r>
              <a:rPr lang="en-US" sz="2400" dirty="0" smtClean="0">
                <a:solidFill>
                  <a:schemeClr val="tx1"/>
                </a:solidFill>
                <a:latin typeface="+mj-lt"/>
              </a:rPr>
              <a:t> The </a:t>
            </a:r>
            <a:r>
              <a:rPr lang="en-US" sz="2400" dirty="0">
                <a:solidFill>
                  <a:schemeClr val="tx1"/>
                </a:solidFill>
                <a:latin typeface="+mj-lt"/>
              </a:rPr>
              <a:t>Requisition is an authorization for the Purchasing Department to purchase the specified materials.</a:t>
            </a:r>
          </a:p>
          <a:p>
            <a:endParaRPr lang="en-US" dirty="0">
              <a:solidFill>
                <a:schemeClr val="tx1"/>
              </a:solidFill>
              <a:latin typeface="+mj-lt"/>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7" name="Content Placeholder 3"/>
          <p:cNvSpPr txBox="1">
            <a:spLocks/>
          </p:cNvSpPr>
          <p:nvPr/>
        </p:nvSpPr>
        <p:spPr>
          <a:xfrm>
            <a:off x="501673" y="1707287"/>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16</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599416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2064" y="1451026"/>
            <a:ext cx="8229600" cy="711200"/>
          </a:xfrm>
        </p:spPr>
        <p:txBody>
          <a:bodyPr>
            <a:normAutofit/>
          </a:bodyPr>
          <a:lstStyle/>
          <a:p>
            <a:r>
              <a:rPr lang="en-US" sz="3200" b="1" u="sng" dirty="0" smtClean="0">
                <a:solidFill>
                  <a:schemeClr val="tx1"/>
                </a:solidFill>
              </a:rPr>
              <a:t>Required Information for a PR </a:t>
            </a:r>
            <a:endParaRPr lang="en-US" sz="3200" b="1" u="sng" dirty="0">
              <a:solidFill>
                <a:schemeClr val="tx1"/>
              </a:solidFill>
            </a:endParaRPr>
          </a:p>
        </p:txBody>
      </p:sp>
      <p:sp>
        <p:nvSpPr>
          <p:cNvPr id="3" name="Content Placeholder 2"/>
          <p:cNvSpPr>
            <a:spLocks noGrp="1"/>
          </p:cNvSpPr>
          <p:nvPr>
            <p:ph idx="4294967295"/>
          </p:nvPr>
        </p:nvSpPr>
        <p:spPr>
          <a:xfrm>
            <a:off x="638188" y="2265074"/>
            <a:ext cx="10654652" cy="4803775"/>
          </a:xfrm>
        </p:spPr>
        <p:txBody>
          <a:bodyPr>
            <a:noAutofit/>
          </a:bodyPr>
          <a:lstStyle/>
          <a:p>
            <a:pPr>
              <a:buFont typeface="Wingdings" panose="05000000000000000000" pitchFamily="2" charset="2"/>
              <a:buChar char="§"/>
            </a:pPr>
            <a:r>
              <a:rPr lang="en-US" sz="1600" dirty="0" smtClean="0">
                <a:solidFill>
                  <a:schemeClr val="tx1"/>
                </a:solidFill>
                <a:latin typeface="+mj-lt"/>
              </a:rPr>
              <a:t> Check the Public Funds Policy to ensure the purchase is allowable.</a:t>
            </a:r>
          </a:p>
          <a:p>
            <a:pPr>
              <a:buFont typeface="Wingdings" panose="05000000000000000000" pitchFamily="2" charset="2"/>
              <a:buChar char="§"/>
            </a:pPr>
            <a:r>
              <a:rPr lang="en-US" sz="1600" dirty="0" smtClean="0">
                <a:solidFill>
                  <a:schemeClr val="tx1"/>
                </a:solidFill>
                <a:latin typeface="+mj-lt"/>
              </a:rPr>
              <a:t> Ensure funds are available in your dept. budget</a:t>
            </a:r>
          </a:p>
          <a:p>
            <a:pPr lvl="1">
              <a:buFont typeface="Wingdings" panose="05000000000000000000" pitchFamily="2" charset="2"/>
              <a:buChar char="Ø"/>
            </a:pPr>
            <a:r>
              <a:rPr lang="en-US" sz="1200" b="1" dirty="0" smtClean="0">
                <a:solidFill>
                  <a:schemeClr val="tx1"/>
                </a:solidFill>
                <a:latin typeface="+mj-lt"/>
              </a:rPr>
              <a:t>MU Logos</a:t>
            </a:r>
            <a:r>
              <a:rPr lang="en-US" sz="1200" dirty="0" smtClean="0">
                <a:solidFill>
                  <a:schemeClr val="tx1"/>
                </a:solidFill>
                <a:latin typeface="+mj-lt"/>
              </a:rPr>
              <a:t> must be approved by the </a:t>
            </a:r>
            <a:r>
              <a:rPr lang="en-US" sz="1200" dirty="0" smtClean="0">
                <a:solidFill>
                  <a:schemeClr val="tx1"/>
                </a:solidFill>
                <a:latin typeface="+mj-lt"/>
              </a:rPr>
              <a:t>Marketing/PR office.</a:t>
            </a:r>
            <a:endParaRPr lang="en-US" sz="1200" dirty="0" smtClean="0">
              <a:solidFill>
                <a:schemeClr val="tx1"/>
              </a:solidFill>
              <a:latin typeface="+mj-lt"/>
            </a:endParaRPr>
          </a:p>
          <a:p>
            <a:pPr>
              <a:buFont typeface="Wingdings" panose="05000000000000000000" pitchFamily="2" charset="2"/>
              <a:buChar char="§"/>
            </a:pPr>
            <a:r>
              <a:rPr lang="en-US" sz="1600" dirty="0" smtClean="0">
                <a:solidFill>
                  <a:schemeClr val="tx1"/>
                </a:solidFill>
                <a:latin typeface="+mj-lt"/>
              </a:rPr>
              <a:t> Obtain vendor information </a:t>
            </a:r>
          </a:p>
          <a:p>
            <a:pPr>
              <a:buFont typeface="Wingdings" panose="05000000000000000000" pitchFamily="2" charset="2"/>
              <a:buChar char="§"/>
            </a:pPr>
            <a:r>
              <a:rPr lang="en-US" sz="1600" dirty="0" smtClean="0">
                <a:solidFill>
                  <a:schemeClr val="tx1"/>
                </a:solidFill>
                <a:latin typeface="+mj-lt"/>
              </a:rPr>
              <a:t> The PR must provide detailed information about the commodity so the approving authorities can accurately understand the request: # of items, size, color, model#, etc.  PR’s submitted without necessary detail will be returned to creator so details can be provided.</a:t>
            </a:r>
          </a:p>
          <a:p>
            <a:pPr>
              <a:buFont typeface="Wingdings" panose="05000000000000000000" pitchFamily="2" charset="2"/>
              <a:buChar char="§"/>
            </a:pPr>
            <a:r>
              <a:rPr lang="en-US" sz="1600" b="1" u="sng" dirty="0" smtClean="0">
                <a:solidFill>
                  <a:schemeClr val="tx1"/>
                </a:solidFill>
                <a:latin typeface="+mj-lt"/>
              </a:rPr>
              <a:t> Any supporting documentation must be attached to the PR</a:t>
            </a:r>
            <a:r>
              <a:rPr lang="en-US" sz="1600" dirty="0" smtClean="0">
                <a:solidFill>
                  <a:schemeClr val="tx1"/>
                </a:solidFill>
                <a:latin typeface="+mj-lt"/>
              </a:rPr>
              <a:t>: quotes, correspondence, Food/Beverage &amp; Gift/Award approved justification forms, etc. </a:t>
            </a:r>
          </a:p>
          <a:p>
            <a:pPr>
              <a:buFont typeface="Wingdings" panose="05000000000000000000" pitchFamily="2" charset="2"/>
              <a:buChar char="§"/>
            </a:pPr>
            <a:r>
              <a:rPr lang="en-US" sz="1600" b="1" u="sng" dirty="0" smtClean="0">
                <a:solidFill>
                  <a:schemeClr val="tx1"/>
                </a:solidFill>
                <a:latin typeface="+mj-lt"/>
              </a:rPr>
              <a:t> PR must be coded correctly</a:t>
            </a:r>
            <a:r>
              <a:rPr lang="en-US" sz="1600" dirty="0" smtClean="0">
                <a:solidFill>
                  <a:schemeClr val="tx1"/>
                </a:solidFill>
                <a:latin typeface="+mj-lt"/>
              </a:rPr>
              <a:t>; reference MU’s Commitment Item/GL List for descriptions of commitment item #’s and related </a:t>
            </a:r>
            <a:r>
              <a:rPr lang="en-US" sz="1600" dirty="0" smtClean="0">
                <a:solidFill>
                  <a:schemeClr val="tx1"/>
                </a:solidFill>
                <a:latin typeface="+mj-lt"/>
              </a:rPr>
              <a:t>material group</a:t>
            </a:r>
            <a:r>
              <a:rPr lang="en-US" sz="1600" dirty="0" smtClean="0">
                <a:solidFill>
                  <a:schemeClr val="tx1"/>
                </a:solidFill>
                <a:latin typeface="+mj-lt"/>
              </a:rPr>
              <a:t>.  Requisitions with inaccurate commitment item or material group codes will be returned to creator to be corrected.</a:t>
            </a:r>
          </a:p>
          <a:p>
            <a:pPr>
              <a:buFont typeface="Wingdings" panose="05000000000000000000" pitchFamily="2" charset="2"/>
              <a:buChar char="§"/>
            </a:pPr>
            <a:r>
              <a:rPr lang="en-US" sz="1600" dirty="0" smtClean="0">
                <a:solidFill>
                  <a:schemeClr val="tx1"/>
                </a:solidFill>
                <a:latin typeface="+mj-lt"/>
              </a:rPr>
              <a:t> Ensuring all of these steps are taken will greatly reduce the turn around time for a </a:t>
            </a:r>
            <a:r>
              <a:rPr lang="en-US" sz="1600" dirty="0" smtClean="0">
                <a:solidFill>
                  <a:schemeClr val="tx1"/>
                </a:solidFill>
                <a:latin typeface="+mj-lt"/>
              </a:rPr>
              <a:t>Purchase </a:t>
            </a:r>
            <a:r>
              <a:rPr lang="en-US" sz="1600" dirty="0">
                <a:solidFill>
                  <a:schemeClr val="tx1"/>
                </a:solidFill>
                <a:latin typeface="+mj-lt"/>
              </a:rPr>
              <a:t>O</a:t>
            </a:r>
            <a:r>
              <a:rPr lang="en-US" sz="1600" dirty="0" smtClean="0">
                <a:solidFill>
                  <a:schemeClr val="tx1"/>
                </a:solidFill>
                <a:latin typeface="+mj-lt"/>
              </a:rPr>
              <a:t>rder</a:t>
            </a:r>
            <a:r>
              <a:rPr lang="en-US" sz="1600" dirty="0" smtClean="0">
                <a:solidFill>
                  <a:schemeClr val="tx1"/>
                </a:solidFill>
                <a:latin typeface="+mj-lt"/>
              </a:rPr>
              <a:t>.</a:t>
            </a:r>
          </a:p>
          <a:p>
            <a:endParaRPr lang="en-US" sz="1600" dirty="0" smtClean="0">
              <a:solidFill>
                <a:schemeClr val="tx1"/>
              </a:solidFill>
              <a:latin typeface="+mj-lt"/>
            </a:endParaRPr>
          </a:p>
          <a:p>
            <a:endParaRPr lang="en-US" sz="1600" dirty="0">
              <a:solidFill>
                <a:schemeClr val="tx1"/>
              </a:solidFill>
              <a:latin typeface="+mj-lt"/>
            </a:endParaRPr>
          </a:p>
        </p:txBody>
      </p:sp>
      <p:pic>
        <p:nvPicPr>
          <p:cNvPr id="6" name="Picture 5"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445" y="62509"/>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196183" y="62509"/>
            <a:ext cx="2826273" cy="533333"/>
          </a:xfrm>
          <a:prstGeom prst="rect">
            <a:avLst/>
          </a:prstGeom>
        </p:spPr>
      </p:pic>
      <p:pic>
        <p:nvPicPr>
          <p:cNvPr id="8" name="Picture 7"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013" y="62509"/>
            <a:ext cx="2752344" cy="1161288"/>
          </a:xfrm>
          <a:prstGeom prst="rect">
            <a:avLst/>
          </a:prstGeom>
        </p:spPr>
      </p:pic>
      <p:sp>
        <p:nvSpPr>
          <p:cNvPr id="9" name="Content Placeholder 3"/>
          <p:cNvSpPr txBox="1">
            <a:spLocks/>
          </p:cNvSpPr>
          <p:nvPr/>
        </p:nvSpPr>
        <p:spPr>
          <a:xfrm>
            <a:off x="512064" y="1616098"/>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314429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676" y="1376171"/>
            <a:ext cx="10695164" cy="5772150"/>
          </a:xfrm>
        </p:spPr>
        <p:txBody>
          <a:bodyPr>
            <a:normAutofit/>
          </a:bodyPr>
          <a:lstStyle/>
          <a:p>
            <a:pPr marL="0" indent="0" algn="ctr">
              <a:buNone/>
            </a:pPr>
            <a:endParaRPr lang="en-US" sz="2400" b="1" dirty="0">
              <a:solidFill>
                <a:schemeClr val="tx1"/>
              </a:solidFill>
              <a:latin typeface="+mj-lt"/>
            </a:endParaRPr>
          </a:p>
          <a:p>
            <a:pPr marL="0" indent="0">
              <a:buNone/>
            </a:pPr>
            <a:r>
              <a:rPr lang="en-US" sz="3600" u="sng" dirty="0">
                <a:solidFill>
                  <a:schemeClr val="tx1"/>
                </a:solidFill>
                <a:latin typeface="+mj-lt"/>
                <a:ea typeface="+mj-ea"/>
                <a:cs typeface="+mj-cs"/>
              </a:rPr>
              <a:t>What is a Purchase </a:t>
            </a:r>
            <a:r>
              <a:rPr lang="en-US" sz="3600" u="sng" dirty="0" smtClean="0">
                <a:solidFill>
                  <a:schemeClr val="tx1"/>
                </a:solidFill>
                <a:latin typeface="+mj-lt"/>
                <a:ea typeface="+mj-ea"/>
                <a:cs typeface="+mj-cs"/>
              </a:rPr>
              <a:t>Order (PO)?</a:t>
            </a:r>
            <a:endParaRPr lang="en-US" sz="2400" u="sng" dirty="0">
              <a:solidFill>
                <a:schemeClr val="tx1"/>
              </a:solidFill>
              <a:latin typeface="+mj-lt"/>
            </a:endParaRPr>
          </a:p>
          <a:p>
            <a:pPr>
              <a:buFont typeface="Wingdings" panose="05000000000000000000" pitchFamily="2" charset="2"/>
              <a:buChar char="§"/>
            </a:pPr>
            <a:r>
              <a:rPr lang="en-US" sz="2400" dirty="0" smtClean="0">
                <a:solidFill>
                  <a:schemeClr val="tx1"/>
                </a:solidFill>
                <a:latin typeface="+mj-lt"/>
              </a:rPr>
              <a:t> A </a:t>
            </a:r>
            <a:r>
              <a:rPr lang="en-US" sz="2400" dirty="0">
                <a:solidFill>
                  <a:schemeClr val="tx1"/>
                </a:solidFill>
                <a:latin typeface="+mj-lt"/>
              </a:rPr>
              <a:t>Purchase Order is used to purchase </a:t>
            </a:r>
            <a:r>
              <a:rPr lang="en-US" sz="2400" dirty="0" smtClean="0">
                <a:solidFill>
                  <a:schemeClr val="tx1"/>
                </a:solidFill>
                <a:latin typeface="+mj-lt"/>
              </a:rPr>
              <a:t>commodities.</a:t>
            </a:r>
          </a:p>
          <a:p>
            <a:pPr>
              <a:buFont typeface="Wingdings" panose="05000000000000000000" pitchFamily="2" charset="2"/>
              <a:buChar char="§"/>
            </a:pPr>
            <a:r>
              <a:rPr lang="en-US" sz="2250" b="1" u="sng" dirty="0" smtClean="0">
                <a:solidFill>
                  <a:schemeClr val="tx1"/>
                </a:solidFill>
                <a:latin typeface="+mj-lt"/>
              </a:rPr>
              <a:t> Commodity</a:t>
            </a:r>
            <a:r>
              <a:rPr lang="en-US" sz="2250" b="1" dirty="0">
                <a:solidFill>
                  <a:schemeClr val="tx1"/>
                </a:solidFill>
                <a:latin typeface="+mj-lt"/>
              </a:rPr>
              <a:t>:  </a:t>
            </a:r>
            <a:r>
              <a:rPr lang="en-US" sz="2250" dirty="0">
                <a:solidFill>
                  <a:schemeClr val="tx1"/>
                </a:solidFill>
                <a:latin typeface="+mj-lt"/>
              </a:rPr>
              <a:t>Something that is bought and sold; an economic good; a useful or valuable thing</a:t>
            </a:r>
            <a:r>
              <a:rPr lang="en-US" sz="2250" dirty="0" smtClean="0">
                <a:solidFill>
                  <a:schemeClr val="tx1"/>
                </a:solidFill>
                <a:latin typeface="+mj-lt"/>
              </a:rPr>
              <a:t>.</a:t>
            </a:r>
            <a:endParaRPr lang="en-US" sz="2400" b="1" dirty="0">
              <a:solidFill>
                <a:schemeClr val="tx1"/>
              </a:solidFill>
              <a:latin typeface="+mj-lt"/>
            </a:endParaRPr>
          </a:p>
          <a:p>
            <a:pPr>
              <a:buFont typeface="Wingdings" panose="05000000000000000000" pitchFamily="2" charset="2"/>
              <a:buChar char="§"/>
            </a:pPr>
            <a:r>
              <a:rPr lang="en-US" sz="2400" dirty="0" smtClean="0">
                <a:solidFill>
                  <a:schemeClr val="tx1"/>
                </a:solidFill>
                <a:latin typeface="+mj-lt"/>
              </a:rPr>
              <a:t> The </a:t>
            </a:r>
            <a:r>
              <a:rPr lang="en-US" sz="2400" dirty="0">
                <a:solidFill>
                  <a:schemeClr val="tx1"/>
                </a:solidFill>
                <a:latin typeface="+mj-lt"/>
              </a:rPr>
              <a:t>Purchase Order is the document that legally binds the University (contract).</a:t>
            </a:r>
          </a:p>
          <a:p>
            <a:pPr lvl="0">
              <a:buFont typeface="Wingdings" panose="05000000000000000000" pitchFamily="2" charset="2"/>
              <a:buChar char="§"/>
            </a:pPr>
            <a:r>
              <a:rPr lang="en-US" sz="2400" dirty="0">
                <a:solidFill>
                  <a:schemeClr val="tx1"/>
                </a:solidFill>
                <a:latin typeface="+mj-lt"/>
              </a:rPr>
              <a:t>A </a:t>
            </a:r>
            <a:r>
              <a:rPr lang="en-US" sz="2400" dirty="0">
                <a:solidFill>
                  <a:schemeClr val="tx1"/>
                </a:solidFill>
                <a:latin typeface="+mj-lt"/>
              </a:rPr>
              <a:t>P</a:t>
            </a:r>
            <a:r>
              <a:rPr lang="en-US" sz="2400" dirty="0" smtClean="0">
                <a:solidFill>
                  <a:schemeClr val="tx1"/>
                </a:solidFill>
                <a:latin typeface="+mj-lt"/>
              </a:rPr>
              <a:t>urchase Order </a:t>
            </a:r>
            <a:r>
              <a:rPr lang="en-US" sz="2400" dirty="0">
                <a:solidFill>
                  <a:schemeClr val="tx1"/>
                </a:solidFill>
                <a:latin typeface="+mj-lt"/>
              </a:rPr>
              <a:t>is the purchaser’s offer to purchase and </a:t>
            </a:r>
            <a:r>
              <a:rPr lang="en-US" sz="2400" u="sng" dirty="0">
                <a:solidFill>
                  <a:schemeClr val="tx1"/>
                </a:solidFill>
                <a:latin typeface="+mj-lt"/>
              </a:rPr>
              <a:t>authorization</a:t>
            </a:r>
            <a:r>
              <a:rPr lang="en-US" sz="2400" dirty="0">
                <a:solidFill>
                  <a:schemeClr val="tx1"/>
                </a:solidFill>
                <a:latin typeface="+mj-lt"/>
              </a:rPr>
              <a:t> to formalize a purchase transaction with a supplier.</a:t>
            </a:r>
          </a:p>
          <a:p>
            <a:pPr marL="0" indent="0">
              <a:buNone/>
            </a:pPr>
            <a:r>
              <a:rPr lang="en-US" sz="1800" b="1" dirty="0">
                <a:solidFill>
                  <a:schemeClr val="tx1"/>
                </a:solidFill>
                <a:latin typeface="+mj-lt"/>
              </a:rPr>
              <a:t> </a:t>
            </a:r>
          </a:p>
          <a:p>
            <a:endParaRPr lang="en-US" dirty="0">
              <a:solidFill>
                <a:schemeClr val="tx1"/>
              </a:solidFill>
              <a:latin typeface="+mj-lt"/>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1486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3405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340510"/>
            <a:ext cx="2752344" cy="1161288"/>
          </a:xfrm>
          <a:prstGeom prst="rect">
            <a:avLst/>
          </a:prstGeom>
        </p:spPr>
      </p:pic>
      <p:sp>
        <p:nvSpPr>
          <p:cNvPr id="7" name="Content Placeholder 3"/>
          <p:cNvSpPr txBox="1">
            <a:spLocks/>
          </p:cNvSpPr>
          <p:nvPr/>
        </p:nvSpPr>
        <p:spPr>
          <a:xfrm>
            <a:off x="512064" y="1740789"/>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18</a:t>
            </a:fld>
            <a:endParaRPr lang="en-US" dirty="0"/>
          </a:p>
        </p:txBody>
      </p:sp>
      <p:sp>
        <p:nvSpPr>
          <p:cNvPr id="10" name="Footer Placeholder 9"/>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548051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8579" y="2199487"/>
            <a:ext cx="10704261" cy="5874644"/>
          </a:xfrm>
        </p:spPr>
        <p:txBody>
          <a:bodyPr>
            <a:noAutofit/>
          </a:bodyPr>
          <a:lstStyle/>
          <a:p>
            <a:pPr>
              <a:buFont typeface="Wingdings" panose="05000000000000000000" pitchFamily="2" charset="2"/>
              <a:buChar char="§"/>
            </a:pPr>
            <a:r>
              <a:rPr lang="en-US" sz="1800" dirty="0">
                <a:solidFill>
                  <a:schemeClr val="tx1"/>
                </a:solidFill>
                <a:latin typeface="+mj-lt"/>
              </a:rPr>
              <a:t>If a vendor will be providing a </a:t>
            </a:r>
            <a:r>
              <a:rPr lang="en-US" sz="1800" b="1" u="sng" dirty="0">
                <a:solidFill>
                  <a:schemeClr val="tx1"/>
                </a:solidFill>
                <a:latin typeface="+mj-lt"/>
              </a:rPr>
              <a:t>service</a:t>
            </a:r>
            <a:r>
              <a:rPr lang="en-US" sz="1800" dirty="0">
                <a:solidFill>
                  <a:schemeClr val="tx1"/>
                </a:solidFill>
                <a:latin typeface="+mj-lt"/>
              </a:rPr>
              <a:t> to the University, a </a:t>
            </a:r>
            <a:r>
              <a:rPr lang="en-US" sz="1800" dirty="0" smtClean="0">
                <a:solidFill>
                  <a:schemeClr val="tx1"/>
                </a:solidFill>
                <a:latin typeface="+mj-lt"/>
              </a:rPr>
              <a:t>Purchase Requisition must </a:t>
            </a:r>
            <a:r>
              <a:rPr lang="en-US" sz="1800" dirty="0">
                <a:solidFill>
                  <a:schemeClr val="tx1"/>
                </a:solidFill>
                <a:latin typeface="+mj-lt"/>
              </a:rPr>
              <a:t>be processed </a:t>
            </a:r>
            <a:r>
              <a:rPr lang="en-US" sz="1800" dirty="0" smtClean="0">
                <a:solidFill>
                  <a:schemeClr val="tx1"/>
                </a:solidFill>
                <a:latin typeface="+mj-lt"/>
              </a:rPr>
              <a:t>and a S</a:t>
            </a:r>
            <a:r>
              <a:rPr lang="en-US" sz="1800" dirty="0" smtClean="0">
                <a:solidFill>
                  <a:schemeClr val="tx1"/>
                </a:solidFill>
              </a:rPr>
              <a:t>ervice </a:t>
            </a:r>
            <a:r>
              <a:rPr lang="en-US" sz="1800" dirty="0">
                <a:solidFill>
                  <a:schemeClr val="tx1"/>
                </a:solidFill>
              </a:rPr>
              <a:t>P</a:t>
            </a:r>
            <a:r>
              <a:rPr lang="en-US" sz="1800" dirty="0" smtClean="0">
                <a:solidFill>
                  <a:schemeClr val="tx1"/>
                </a:solidFill>
              </a:rPr>
              <a:t>urchase Contract </a:t>
            </a:r>
            <a:r>
              <a:rPr lang="en-US" sz="1800" b="1" dirty="0">
                <a:solidFill>
                  <a:schemeClr val="tx1"/>
                </a:solidFill>
              </a:rPr>
              <a:t>(SPC) </a:t>
            </a:r>
            <a:r>
              <a:rPr lang="en-US" sz="1800" b="1" u="sng" dirty="0" smtClean="0">
                <a:solidFill>
                  <a:schemeClr val="tx1"/>
                </a:solidFill>
              </a:rPr>
              <a:t>signed </a:t>
            </a:r>
            <a:r>
              <a:rPr lang="en-US" sz="1800" b="1" u="sng" dirty="0" smtClean="0">
                <a:solidFill>
                  <a:schemeClr val="tx1"/>
                </a:solidFill>
                <a:latin typeface="+mj-lt"/>
              </a:rPr>
              <a:t>prior </a:t>
            </a:r>
            <a:r>
              <a:rPr lang="en-US" sz="1800" b="1" u="sng" dirty="0">
                <a:solidFill>
                  <a:schemeClr val="tx1"/>
                </a:solidFill>
                <a:latin typeface="+mj-lt"/>
              </a:rPr>
              <a:t>to the service being </a:t>
            </a:r>
            <a:r>
              <a:rPr lang="en-US" sz="1800" b="1" u="sng" dirty="0" smtClean="0">
                <a:solidFill>
                  <a:schemeClr val="tx1"/>
                </a:solidFill>
                <a:latin typeface="+mj-lt"/>
              </a:rPr>
              <a:t>provided.</a:t>
            </a:r>
          </a:p>
          <a:p>
            <a:pPr>
              <a:buFont typeface="Wingdings" panose="05000000000000000000" pitchFamily="2" charset="2"/>
              <a:buChar char="§"/>
            </a:pPr>
            <a:r>
              <a:rPr lang="en-US" sz="1800" b="1" dirty="0" smtClean="0">
                <a:solidFill>
                  <a:schemeClr val="tx1"/>
                </a:solidFill>
                <a:latin typeface="+mj-lt"/>
              </a:rPr>
              <a:t>Examples </a:t>
            </a:r>
            <a:r>
              <a:rPr lang="en-US" sz="1800" b="1" dirty="0">
                <a:solidFill>
                  <a:schemeClr val="tx1"/>
                </a:solidFill>
                <a:latin typeface="+mj-lt"/>
              </a:rPr>
              <a:t>of Service Purchases</a:t>
            </a:r>
            <a:r>
              <a:rPr lang="en-US" sz="1800" dirty="0">
                <a:solidFill>
                  <a:schemeClr val="tx1"/>
                </a:solidFill>
                <a:latin typeface="+mj-lt"/>
              </a:rPr>
              <a:t>: consultants, external reviewers, equipment maintenance/repairs, rentals of tents and other equipment, speakers or entertainers, print screening, embroidery, annual inspections &amp; preventive maintenance, photographers, outside coaches, scorekeepers, &amp; officials for athletic camps, food vendors, conferences at hotels, bus trip arrangements, interpreters, models, workshops or training to be held on campus, </a:t>
            </a:r>
            <a:r>
              <a:rPr lang="en-US" sz="1800" dirty="0" smtClean="0">
                <a:solidFill>
                  <a:schemeClr val="tx1"/>
                </a:solidFill>
                <a:latin typeface="+mj-lt"/>
              </a:rPr>
              <a:t>etc.</a:t>
            </a:r>
          </a:p>
          <a:p>
            <a:pPr>
              <a:buFont typeface="Wingdings" panose="05000000000000000000" pitchFamily="2" charset="2"/>
              <a:buChar char="§"/>
            </a:pPr>
            <a:r>
              <a:rPr lang="en-US" sz="1800" b="1" dirty="0" smtClean="0">
                <a:solidFill>
                  <a:schemeClr val="tx1"/>
                </a:solidFill>
                <a:latin typeface="+mj-lt"/>
              </a:rPr>
              <a:t>Why </a:t>
            </a:r>
            <a:r>
              <a:rPr lang="en-US" sz="1800" b="1" dirty="0">
                <a:solidFill>
                  <a:schemeClr val="tx1"/>
                </a:solidFill>
                <a:latin typeface="+mj-lt"/>
              </a:rPr>
              <a:t>is this important? </a:t>
            </a:r>
            <a:r>
              <a:rPr lang="en-US" sz="1800" dirty="0">
                <a:solidFill>
                  <a:schemeClr val="tx1"/>
                </a:solidFill>
                <a:latin typeface="+mj-lt"/>
              </a:rPr>
              <a:t>PASSHE has a set of standard terms and conditions attached to the SPC that the vendor agrees to by signing the document. These T&amp;C’s protect the interest of the University, PASSHE and the Commonwealth.  Additionally, payments for services must be reported to the IRS by Accounts </a:t>
            </a:r>
            <a:r>
              <a:rPr lang="en-US" sz="1800" dirty="0" smtClean="0">
                <a:solidFill>
                  <a:schemeClr val="tx1"/>
                </a:solidFill>
                <a:latin typeface="+mj-lt"/>
              </a:rPr>
              <a:t>Payable as applicable. </a:t>
            </a:r>
            <a:endParaRPr lang="en-US" sz="1800" dirty="0">
              <a:solidFill>
                <a:schemeClr val="tx1"/>
              </a:solidFill>
              <a:latin typeface="+mj-lt"/>
            </a:endParaRPr>
          </a:p>
        </p:txBody>
      </p:sp>
      <p:sp>
        <p:nvSpPr>
          <p:cNvPr id="2" name="Title 1"/>
          <p:cNvSpPr>
            <a:spLocks noGrp="1"/>
          </p:cNvSpPr>
          <p:nvPr>
            <p:ph type="title" idx="4294967295"/>
          </p:nvPr>
        </p:nvSpPr>
        <p:spPr>
          <a:xfrm>
            <a:off x="652532" y="1604173"/>
            <a:ext cx="8229600" cy="595313"/>
          </a:xfrm>
        </p:spPr>
        <p:txBody>
          <a:bodyPr>
            <a:noAutofit/>
          </a:bodyPr>
          <a:lstStyle/>
          <a:p>
            <a:pPr lvl="0" algn="ctr"/>
            <a:r>
              <a:rPr lang="en-US" sz="3600" u="sng" dirty="0">
                <a:solidFill>
                  <a:schemeClr val="tx1"/>
                </a:solidFill>
              </a:rPr>
              <a:t>What is a </a:t>
            </a:r>
            <a:r>
              <a:rPr lang="en-US" sz="3600" u="sng" dirty="0" smtClean="0">
                <a:solidFill>
                  <a:schemeClr val="tx1"/>
                </a:solidFill>
              </a:rPr>
              <a:t>Service Purchase Contract (SPC)? </a:t>
            </a:r>
            <a:endParaRPr lang="en-US" sz="3600" u="sng" dirty="0">
              <a:solidFill>
                <a:schemeClr val="tx1"/>
              </a:solidFill>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306" y="120609"/>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75401" y="312489"/>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231" y="312489"/>
            <a:ext cx="2752344" cy="1161288"/>
          </a:xfrm>
          <a:prstGeom prst="rect">
            <a:avLst/>
          </a:prstGeom>
        </p:spPr>
      </p:pic>
      <p:sp>
        <p:nvSpPr>
          <p:cNvPr id="7" name="Content Placeholder 3"/>
          <p:cNvSpPr txBox="1">
            <a:spLocks/>
          </p:cNvSpPr>
          <p:nvPr/>
        </p:nvSpPr>
        <p:spPr>
          <a:xfrm>
            <a:off x="512064" y="1522229"/>
            <a:ext cx="10780776" cy="4023166"/>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19</a:t>
            </a:fld>
            <a:endParaRPr lang="en-US" dirty="0"/>
          </a:p>
        </p:txBody>
      </p:sp>
      <p:sp>
        <p:nvSpPr>
          <p:cNvPr id="12" name="TextBox 11"/>
          <p:cNvSpPr txBox="1"/>
          <p:nvPr/>
        </p:nvSpPr>
        <p:spPr>
          <a:xfrm>
            <a:off x="588579" y="5593847"/>
            <a:ext cx="10704261" cy="646331"/>
          </a:xfrm>
          <a:prstGeom prst="rect">
            <a:avLst/>
          </a:prstGeom>
          <a:noFill/>
          <a:ln w="28575">
            <a:solidFill>
              <a:schemeClr val="tx1"/>
            </a:solidFill>
          </a:ln>
        </p:spPr>
        <p:txBody>
          <a:bodyPr wrap="square" rtlCol="0">
            <a:spAutoFit/>
          </a:bodyPr>
          <a:lstStyle/>
          <a:p>
            <a:pPr>
              <a:buFont typeface="Wingdings" panose="05000000000000000000" pitchFamily="2" charset="2"/>
              <a:buChar char="§"/>
            </a:pPr>
            <a:r>
              <a:rPr lang="en-US" dirty="0"/>
              <a:t>All contracts need to go through </a:t>
            </a:r>
            <a:r>
              <a:rPr lang="en-US" dirty="0" smtClean="0"/>
              <a:t>Purchasing </a:t>
            </a:r>
            <a:r>
              <a:rPr lang="en-US" dirty="0" smtClean="0"/>
              <a:t>Department to </a:t>
            </a:r>
            <a:r>
              <a:rPr lang="en-US" dirty="0"/>
              <a:t>have the terms and conditions reviewed. Once the T&amp;C’s have been </a:t>
            </a:r>
            <a:r>
              <a:rPr lang="en-US" dirty="0" smtClean="0"/>
              <a:t>vetted the contract will be signed </a:t>
            </a:r>
            <a:r>
              <a:rPr lang="en-US" dirty="0"/>
              <a:t>and </a:t>
            </a:r>
            <a:r>
              <a:rPr lang="en-US" dirty="0" smtClean="0"/>
              <a:t>a </a:t>
            </a:r>
            <a:r>
              <a:rPr lang="en-US" dirty="0" smtClean="0"/>
              <a:t>SPC </a:t>
            </a:r>
            <a:r>
              <a:rPr lang="en-US" dirty="0"/>
              <a:t>or </a:t>
            </a:r>
            <a:r>
              <a:rPr lang="en-US" dirty="0" smtClean="0"/>
              <a:t>PO created.</a:t>
            </a:r>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459240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4294967295"/>
          </p:nvPr>
        </p:nvSpPr>
        <p:spPr>
          <a:xfrm>
            <a:off x="512064" y="1616098"/>
            <a:ext cx="10780776" cy="4043884"/>
          </a:xfrm>
          <a:ln>
            <a:solidFill>
              <a:schemeClr val="tx1"/>
            </a:solidFill>
          </a:ln>
        </p:spPr>
        <p:txBody>
          <a:bodyPr>
            <a:normAutofit fontScale="40000" lnSpcReduction="20000"/>
          </a:bodyPr>
          <a:lstStyle/>
          <a:p>
            <a:pPr marL="0" indent="0">
              <a:buNone/>
            </a:pPr>
            <a:r>
              <a:rPr lang="en-US" sz="6200" dirty="0" smtClean="0">
                <a:latin typeface="+mj-lt"/>
              </a:rPr>
              <a:t> </a:t>
            </a:r>
            <a:r>
              <a:rPr lang="en-US" sz="6200" b="1" u="sng" dirty="0" smtClean="0">
                <a:latin typeface="+mj-lt"/>
              </a:rPr>
              <a:t>Agenda:</a:t>
            </a:r>
          </a:p>
          <a:p>
            <a:pPr>
              <a:buFont typeface="Wingdings" panose="05000000000000000000" pitchFamily="2" charset="2"/>
              <a:buChar char="§"/>
            </a:pPr>
            <a:r>
              <a:rPr lang="en-US" sz="5100" dirty="0" smtClean="0">
                <a:latin typeface="+mj-lt"/>
              </a:rPr>
              <a:t>Letter of Understanding (LOU) as of  February 19, 2018</a:t>
            </a:r>
          </a:p>
          <a:p>
            <a:pPr>
              <a:buFont typeface="Wingdings" panose="05000000000000000000" pitchFamily="2" charset="2"/>
              <a:buChar char="§"/>
            </a:pPr>
            <a:r>
              <a:rPr lang="en-US" sz="5100" dirty="0" smtClean="0">
                <a:latin typeface="+mj-lt"/>
              </a:rPr>
              <a:t>Scope of services - BU:</a:t>
            </a:r>
          </a:p>
          <a:p>
            <a:pPr lvl="1">
              <a:buFont typeface="Wingdings" panose="05000000000000000000" pitchFamily="2" charset="2"/>
              <a:buChar char="Ø"/>
            </a:pPr>
            <a:r>
              <a:rPr lang="en-US" sz="5100" dirty="0" smtClean="0">
                <a:latin typeface="+mj-lt"/>
              </a:rPr>
              <a:t>Purchase of goods and services</a:t>
            </a:r>
          </a:p>
          <a:p>
            <a:pPr lvl="1">
              <a:buFont typeface="Wingdings" panose="05000000000000000000" pitchFamily="2" charset="2"/>
              <a:buChar char="Ø"/>
            </a:pPr>
            <a:r>
              <a:rPr lang="en-US" sz="5100" dirty="0" smtClean="0">
                <a:latin typeface="+mj-lt"/>
              </a:rPr>
              <a:t>Acquisition of construction design services and construction services</a:t>
            </a:r>
          </a:p>
          <a:p>
            <a:pPr lvl="1">
              <a:buFont typeface="Wingdings" panose="05000000000000000000" pitchFamily="2" charset="2"/>
              <a:buChar char="Ø"/>
            </a:pPr>
            <a:r>
              <a:rPr lang="en-US" sz="5100" dirty="0" smtClean="0">
                <a:latin typeface="+mj-lt"/>
              </a:rPr>
              <a:t>Management of purchasing card program</a:t>
            </a:r>
          </a:p>
          <a:p>
            <a:pPr marL="91440" lvl="1" indent="-91440">
              <a:lnSpc>
                <a:spcPct val="100000"/>
              </a:lnSpc>
              <a:spcBef>
                <a:spcPts val="1200"/>
              </a:spcBef>
              <a:spcAft>
                <a:spcPts val="200"/>
              </a:spcAft>
              <a:buSzPct val="100000"/>
              <a:buFont typeface="Wingdings" panose="05000000000000000000" pitchFamily="2" charset="2"/>
              <a:buChar char="§"/>
            </a:pPr>
            <a:r>
              <a:rPr lang="en-US" sz="5000" dirty="0" smtClean="0">
                <a:latin typeface="+mj-lt"/>
              </a:rPr>
              <a:t>Responsibilities – MU:</a:t>
            </a:r>
          </a:p>
          <a:p>
            <a:pPr lvl="1">
              <a:buFont typeface="Wingdings" panose="05000000000000000000" pitchFamily="2" charset="2"/>
              <a:buChar char="Ø"/>
            </a:pPr>
            <a:r>
              <a:rPr lang="en-US" sz="5000" dirty="0" smtClean="0">
                <a:latin typeface="+mj-lt"/>
              </a:rPr>
              <a:t>Enforcing compliance with procurement processes, policies, and procedures; and </a:t>
            </a:r>
          </a:p>
          <a:p>
            <a:pPr lvl="1">
              <a:buFont typeface="Wingdings" panose="05000000000000000000" pitchFamily="2" charset="2"/>
              <a:buChar char="Ø"/>
            </a:pPr>
            <a:r>
              <a:rPr lang="en-US" sz="5000" dirty="0" smtClean="0">
                <a:latin typeface="+mj-lt"/>
              </a:rPr>
              <a:t>Meeting all contractual obligations, including payment for goods and services received</a:t>
            </a:r>
          </a:p>
          <a:p>
            <a:pPr lvl="1">
              <a:buFont typeface="Wingdings" panose="05000000000000000000" pitchFamily="2" charset="2"/>
              <a:buChar char="Ø"/>
            </a:pPr>
            <a:r>
              <a:rPr lang="en-US" sz="5000" dirty="0" smtClean="0">
                <a:latin typeface="+mj-lt"/>
              </a:rPr>
              <a:t>Adopting Bloomsburg University’s procurement, construction and p-card processes and procedures</a:t>
            </a:r>
          </a:p>
          <a:p>
            <a:pPr marL="91440" lvl="1" indent="-91440">
              <a:lnSpc>
                <a:spcPct val="100000"/>
              </a:lnSpc>
              <a:spcBef>
                <a:spcPts val="1200"/>
              </a:spcBef>
              <a:spcAft>
                <a:spcPts val="200"/>
              </a:spcAft>
              <a:buSzPct val="100000"/>
              <a:buFont typeface="Wingdings" panose="05000000000000000000" pitchFamily="2" charset="2"/>
              <a:buChar char="§"/>
            </a:pPr>
            <a:r>
              <a:rPr lang="en-US" sz="5000" dirty="0" smtClean="0">
                <a:latin typeface="+mj-lt"/>
              </a:rPr>
              <a:t>Note – Both universities share the same legal counsel</a:t>
            </a:r>
          </a:p>
        </p:txBody>
      </p:sp>
      <p:pic>
        <p:nvPicPr>
          <p:cNvPr id="10" name="Picture 9"/>
          <p:cNvPicPr>
            <a:picLocks noChangeAspect="1"/>
          </p:cNvPicPr>
          <p:nvPr/>
        </p:nvPicPr>
        <p:blipFill>
          <a:blip r:embed="rId3"/>
          <a:stretch>
            <a:fillRect/>
          </a:stretch>
        </p:blipFill>
        <p:spPr>
          <a:xfrm>
            <a:off x="8185792" y="454810"/>
            <a:ext cx="2826273" cy="533333"/>
          </a:xfrm>
          <a:prstGeom prst="rect">
            <a:avLst/>
          </a:prstGeom>
        </p:spPr>
      </p:pic>
      <p:pic>
        <p:nvPicPr>
          <p:cNvPr id="12" name="Picture 11"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
        <p:nvSpPr>
          <p:cNvPr id="8" name="Footer Placeholder 7"/>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876190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9923" y="2581445"/>
            <a:ext cx="10605058" cy="5292725"/>
          </a:xfrm>
        </p:spPr>
        <p:txBody>
          <a:bodyPr>
            <a:normAutofit/>
          </a:bodyPr>
          <a:lstStyle/>
          <a:p>
            <a:pPr>
              <a:buFont typeface="Wingdings" panose="05000000000000000000" pitchFamily="2" charset="2"/>
              <a:buChar char="§"/>
            </a:pPr>
            <a:r>
              <a:rPr lang="en-US" sz="1800" dirty="0" smtClean="0">
                <a:solidFill>
                  <a:schemeClr val="tx1"/>
                </a:solidFill>
                <a:latin typeface="+mj-lt"/>
              </a:rPr>
              <a:t>The </a:t>
            </a:r>
            <a:r>
              <a:rPr lang="en-US" sz="1800" b="1" i="1" dirty="0">
                <a:solidFill>
                  <a:schemeClr val="tx1"/>
                </a:solidFill>
                <a:latin typeface="+mj-lt"/>
              </a:rPr>
              <a:t>Purchase Requisition </a:t>
            </a:r>
            <a:r>
              <a:rPr lang="en-US" sz="1800" dirty="0">
                <a:solidFill>
                  <a:schemeClr val="tx1"/>
                </a:solidFill>
                <a:latin typeface="+mj-lt"/>
              </a:rPr>
              <a:t>must contain detailed information and any </a:t>
            </a:r>
            <a:r>
              <a:rPr lang="en-US" sz="1800" dirty="0" smtClean="0">
                <a:solidFill>
                  <a:schemeClr val="tx1"/>
                </a:solidFill>
                <a:latin typeface="+mj-lt"/>
              </a:rPr>
              <a:t>supporting </a:t>
            </a:r>
            <a:r>
              <a:rPr lang="en-US" sz="1800" dirty="0">
                <a:solidFill>
                  <a:schemeClr val="tx1"/>
                </a:solidFill>
                <a:latin typeface="+mj-lt"/>
              </a:rPr>
              <a:t>documents related to the </a:t>
            </a:r>
            <a:r>
              <a:rPr lang="en-US" sz="1800" dirty="0" smtClean="0">
                <a:solidFill>
                  <a:schemeClr val="tx1"/>
                </a:solidFill>
                <a:latin typeface="+mj-lt"/>
              </a:rPr>
              <a:t>service attached.  </a:t>
            </a:r>
            <a:r>
              <a:rPr lang="en-US" sz="1800" dirty="0">
                <a:solidFill>
                  <a:schemeClr val="tx1"/>
                </a:solidFill>
                <a:latin typeface="+mj-lt"/>
              </a:rPr>
              <a:t>The following are some of the required information: department name, fund center, vendor name, address, phone number, social security number/federal ID, contact person, cost of the service, a detailed description about the service to be provided. </a:t>
            </a:r>
            <a:r>
              <a:rPr lang="en-US" sz="1800" i="1" dirty="0">
                <a:solidFill>
                  <a:schemeClr val="tx1"/>
                </a:solidFill>
                <a:latin typeface="+mj-lt"/>
              </a:rPr>
              <a:t>For detailed requirements see the </a:t>
            </a:r>
            <a:r>
              <a:rPr lang="en-US" sz="1800" b="1" i="1" dirty="0">
                <a:solidFill>
                  <a:schemeClr val="tx1"/>
                </a:solidFill>
                <a:latin typeface="+mj-lt"/>
              </a:rPr>
              <a:t>Purchasing Department User’s Guide </a:t>
            </a:r>
            <a:r>
              <a:rPr lang="en-US" sz="1800" i="1" dirty="0">
                <a:solidFill>
                  <a:schemeClr val="tx1"/>
                </a:solidFill>
                <a:latin typeface="+mj-lt"/>
              </a:rPr>
              <a:t>on the Purchasing home </a:t>
            </a:r>
            <a:r>
              <a:rPr lang="en-US" sz="1800" i="1" dirty="0" smtClean="0">
                <a:solidFill>
                  <a:schemeClr val="tx1"/>
                </a:solidFill>
                <a:latin typeface="+mj-lt"/>
              </a:rPr>
              <a:t>page.</a:t>
            </a:r>
          </a:p>
          <a:p>
            <a:pPr>
              <a:buFont typeface="Wingdings" panose="05000000000000000000" pitchFamily="2" charset="2"/>
              <a:buChar char="§"/>
            </a:pPr>
            <a:r>
              <a:rPr lang="en-US" sz="1800" dirty="0" smtClean="0">
                <a:solidFill>
                  <a:schemeClr val="tx1"/>
                </a:solidFill>
                <a:latin typeface="+mj-lt"/>
              </a:rPr>
              <a:t>The Purchasing Department will process the request per the timelines set forth in the Purchasing Departments Policy and Guidelines. (See </a:t>
            </a:r>
            <a:r>
              <a:rPr lang="en-US" sz="1800" b="1" i="1" dirty="0" smtClean="0">
                <a:solidFill>
                  <a:schemeClr val="tx1"/>
                </a:solidFill>
                <a:latin typeface="+mj-lt"/>
              </a:rPr>
              <a:t>Purchasing Department User’s Guide</a:t>
            </a:r>
            <a:r>
              <a:rPr lang="en-US" sz="1800" dirty="0" smtClean="0">
                <a:solidFill>
                  <a:schemeClr val="tx1"/>
                </a:solidFill>
                <a:latin typeface="+mj-lt"/>
              </a:rPr>
              <a:t> on the Purchasing home page)</a:t>
            </a:r>
          </a:p>
          <a:p>
            <a:pPr>
              <a:buFont typeface="Wingdings" panose="05000000000000000000" pitchFamily="2" charset="2"/>
              <a:buChar char="§"/>
            </a:pPr>
            <a:r>
              <a:rPr lang="en-US" sz="1800" b="1" dirty="0" smtClean="0">
                <a:solidFill>
                  <a:schemeClr val="tx1"/>
                </a:solidFill>
                <a:latin typeface="+mj-lt"/>
              </a:rPr>
              <a:t>No vendor/contractor should perform any service to the University without an executed Service </a:t>
            </a:r>
            <a:r>
              <a:rPr lang="en-US" sz="1800" b="1" dirty="0">
                <a:solidFill>
                  <a:schemeClr val="tx1"/>
                </a:solidFill>
                <a:latin typeface="+mj-lt"/>
              </a:rPr>
              <a:t>P</a:t>
            </a:r>
            <a:r>
              <a:rPr lang="en-US" sz="1800" b="1" dirty="0" smtClean="0">
                <a:solidFill>
                  <a:schemeClr val="tx1"/>
                </a:solidFill>
                <a:latin typeface="+mj-lt"/>
              </a:rPr>
              <a:t>urchase </a:t>
            </a:r>
            <a:r>
              <a:rPr lang="en-US" sz="1800" b="1" dirty="0">
                <a:solidFill>
                  <a:schemeClr val="tx1"/>
                </a:solidFill>
                <a:latin typeface="+mj-lt"/>
              </a:rPr>
              <a:t>C</a:t>
            </a:r>
            <a:r>
              <a:rPr lang="en-US" sz="1800" b="1" dirty="0" smtClean="0">
                <a:solidFill>
                  <a:schemeClr val="tx1"/>
                </a:solidFill>
                <a:latin typeface="+mj-lt"/>
              </a:rPr>
              <a:t>ontract in place. </a:t>
            </a:r>
          </a:p>
          <a:p>
            <a:endParaRPr lang="en-US" sz="1800" dirty="0">
              <a:solidFill>
                <a:schemeClr val="tx1"/>
              </a:solidFill>
              <a:latin typeface="+mj-lt"/>
            </a:endParaRPr>
          </a:p>
          <a:p>
            <a:endParaRPr lang="en-US" sz="1800" dirty="0">
              <a:solidFill>
                <a:schemeClr val="tx1"/>
              </a:solidFill>
              <a:latin typeface="+mj-lt"/>
            </a:endParaRPr>
          </a:p>
        </p:txBody>
      </p:sp>
      <p:sp>
        <p:nvSpPr>
          <p:cNvPr id="2" name="Title 1"/>
          <p:cNvSpPr>
            <a:spLocks noGrp="1"/>
          </p:cNvSpPr>
          <p:nvPr>
            <p:ph type="title" idx="4294967295"/>
          </p:nvPr>
        </p:nvSpPr>
        <p:spPr>
          <a:xfrm>
            <a:off x="599923" y="1857964"/>
            <a:ext cx="6249228" cy="723481"/>
          </a:xfrm>
        </p:spPr>
        <p:txBody>
          <a:bodyPr>
            <a:noAutofit/>
          </a:bodyPr>
          <a:lstStyle/>
          <a:p>
            <a:r>
              <a:rPr lang="en-US" sz="4400" b="1" u="sng" dirty="0" smtClean="0">
                <a:solidFill>
                  <a:schemeClr val="tx1"/>
                </a:solidFill>
              </a:rPr>
              <a:t>Service Purchase Contract </a:t>
            </a:r>
            <a:endParaRPr lang="en-US" sz="4400" b="1" u="sng" dirty="0">
              <a:solidFill>
                <a:schemeClr val="tx1"/>
              </a:solidFill>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7" name="Content Placeholder 3"/>
          <p:cNvSpPr txBox="1">
            <a:spLocks/>
          </p:cNvSpPr>
          <p:nvPr/>
        </p:nvSpPr>
        <p:spPr>
          <a:xfrm>
            <a:off x="512064" y="1953490"/>
            <a:ext cx="10780776" cy="42644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20</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779342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1"/>
          <p:cNvSpPr>
            <a:spLocks noGrp="1"/>
          </p:cNvSpPr>
          <p:nvPr>
            <p:ph type="title" idx="4294967295"/>
          </p:nvPr>
        </p:nvSpPr>
        <p:spPr>
          <a:xfrm>
            <a:off x="346841" y="1810538"/>
            <a:ext cx="3476625" cy="460375"/>
          </a:xfrm>
        </p:spPr>
        <p:txBody>
          <a:bodyPr>
            <a:normAutofit/>
          </a:bodyPr>
          <a:lstStyle/>
          <a:p>
            <a:r>
              <a:rPr lang="en-US" sz="2400" u="sng" dirty="0" smtClean="0"/>
              <a:t>Contracting for Speakers</a:t>
            </a:r>
            <a:endParaRPr lang="en-US" sz="2400" u="sng" dirty="0"/>
          </a:p>
        </p:txBody>
      </p:sp>
      <p:sp>
        <p:nvSpPr>
          <p:cNvPr id="9" name="Rectangle 2"/>
          <p:cNvSpPr>
            <a:spLocks noGrp="1"/>
          </p:cNvSpPr>
          <p:nvPr>
            <p:ph sz="quarter" idx="4294967295"/>
          </p:nvPr>
        </p:nvSpPr>
        <p:spPr>
          <a:xfrm>
            <a:off x="252248" y="1768585"/>
            <a:ext cx="10056813" cy="4565573"/>
          </a:xfrm>
          <a:ln w="19050" cmpd="dbl">
            <a:solidFill>
              <a:schemeClr val="accent2">
                <a:lumMod val="75000"/>
              </a:schemeClr>
            </a:solidFill>
          </a:ln>
        </p:spPr>
        <p:txBody>
          <a:bodyPr>
            <a:normAutofit fontScale="25000" lnSpcReduction="20000"/>
          </a:bodyPr>
          <a:lstStyle/>
          <a:p>
            <a:endParaRPr lang="en-US" dirty="0"/>
          </a:p>
          <a:p>
            <a:pPr marL="0" indent="0">
              <a:buNone/>
            </a:pPr>
            <a:endParaRPr lang="en-US" sz="8000" b="1" dirty="0" smtClean="0"/>
          </a:p>
          <a:p>
            <a:pPr marL="0" indent="0">
              <a:buNone/>
            </a:pPr>
            <a:r>
              <a:rPr lang="en-US" sz="8000" dirty="0" smtClean="0"/>
              <a:t>SPC </a:t>
            </a:r>
            <a:r>
              <a:rPr lang="en-US" sz="8000" dirty="0"/>
              <a:t>must be executed between BU and speaker/speaker’s booking agent prior to engagement.  </a:t>
            </a:r>
          </a:p>
          <a:p>
            <a:pPr marL="0" indent="0">
              <a:buNone/>
            </a:pPr>
            <a:r>
              <a:rPr lang="en-US" sz="8000" dirty="0"/>
              <a:t>1. Initiate a Purchase Requisition (PR). </a:t>
            </a:r>
          </a:p>
          <a:p>
            <a:pPr marL="320040" lvl="1" indent="0">
              <a:buNone/>
            </a:pPr>
            <a:r>
              <a:rPr lang="en-US" sz="7700" dirty="0"/>
              <a:t>a. Lead times below must be followed: </a:t>
            </a:r>
          </a:p>
          <a:p>
            <a:pPr marL="594360" lvl="2" indent="0">
              <a:buNone/>
            </a:pPr>
            <a:r>
              <a:rPr lang="en-US" sz="7400" dirty="0" err="1"/>
              <a:t>i</a:t>
            </a:r>
            <a:r>
              <a:rPr lang="en-US" sz="7400" dirty="0"/>
              <a:t>. &gt;$5,000 – </a:t>
            </a:r>
            <a:r>
              <a:rPr lang="en-US" sz="7400" dirty="0" smtClean="0"/>
              <a:t>4 </a:t>
            </a:r>
            <a:r>
              <a:rPr lang="en-US" sz="7400" dirty="0"/>
              <a:t>weeks prior to engagement to allow Procurement time to create contract, work through contract issues with the speaker, and obtain speaker and PASSHE legal counsel signatures; </a:t>
            </a:r>
          </a:p>
          <a:p>
            <a:pPr marL="594360" lvl="2" indent="0">
              <a:buNone/>
            </a:pPr>
            <a:r>
              <a:rPr lang="en-US" sz="7400" dirty="0"/>
              <a:t>ii. $5,000 and &lt;– 2 </a:t>
            </a:r>
            <a:r>
              <a:rPr lang="en-US" sz="7400" dirty="0" smtClean="0"/>
              <a:t>weeks </a:t>
            </a:r>
            <a:r>
              <a:rPr lang="en-US" sz="7400" dirty="0"/>
              <a:t>prior to engagement to permit time to review, edit terms and obtain all signatures. </a:t>
            </a:r>
          </a:p>
          <a:p>
            <a:pPr marL="320040" lvl="1" indent="0">
              <a:buNone/>
            </a:pPr>
            <a:r>
              <a:rPr lang="en-US" sz="7700" dirty="0"/>
              <a:t>b. Include all pertinent information on the PR in SAP: </a:t>
            </a:r>
          </a:p>
          <a:p>
            <a:pPr marL="594360" lvl="2" indent="0">
              <a:buNone/>
            </a:pPr>
            <a:r>
              <a:rPr lang="en-US" sz="7400" dirty="0" err="1"/>
              <a:t>i</a:t>
            </a:r>
            <a:r>
              <a:rPr lang="en-US" sz="7400" dirty="0"/>
              <a:t>. Speaker’s quotation and/or contract (add as attachment to PR); </a:t>
            </a:r>
          </a:p>
          <a:p>
            <a:pPr marL="594360" lvl="2" indent="0">
              <a:buNone/>
            </a:pPr>
            <a:r>
              <a:rPr lang="en-US" sz="7400" dirty="0"/>
              <a:t>ii. Name, address and phone number; </a:t>
            </a:r>
          </a:p>
          <a:p>
            <a:pPr marL="594360" lvl="2" indent="0">
              <a:buNone/>
            </a:pPr>
            <a:r>
              <a:rPr lang="en-US" sz="7400" dirty="0"/>
              <a:t>iii. SSN of the speaker or EIN of the booking agent; </a:t>
            </a:r>
          </a:p>
          <a:p>
            <a:pPr marL="594360" lvl="2" indent="0">
              <a:buNone/>
            </a:pPr>
            <a:r>
              <a:rPr lang="en-US" sz="7400" dirty="0"/>
              <a:t>iv. Speaker’s fee; </a:t>
            </a:r>
          </a:p>
          <a:p>
            <a:pPr marL="594360" lvl="2" indent="0">
              <a:buNone/>
            </a:pPr>
            <a:r>
              <a:rPr lang="en-US" sz="7400" dirty="0"/>
              <a:t>v. Travel expenses (lodging, meals, mileage, etc.) – select one of the following methods: </a:t>
            </a: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21</a:t>
            </a:fld>
            <a:endParaRPr lang="en-US" dirty="0"/>
          </a:p>
        </p:txBody>
      </p:sp>
      <p:sp>
        <p:nvSpPr>
          <p:cNvPr id="7" name="Footer Placeholder 6"/>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756667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1"/>
          <p:cNvSpPr>
            <a:spLocks noGrp="1"/>
          </p:cNvSpPr>
          <p:nvPr>
            <p:ph type="title" idx="4294967295"/>
          </p:nvPr>
        </p:nvSpPr>
        <p:spPr>
          <a:xfrm>
            <a:off x="721292" y="1849727"/>
            <a:ext cx="2998788" cy="465138"/>
          </a:xfrm>
        </p:spPr>
        <p:txBody>
          <a:bodyPr>
            <a:normAutofit fontScale="90000"/>
          </a:bodyPr>
          <a:lstStyle/>
          <a:p>
            <a:r>
              <a:rPr lang="en-US" sz="2400" u="sng" dirty="0" smtClean="0"/>
              <a:t>Contracting for Speakers</a:t>
            </a:r>
            <a:endParaRPr lang="en-US" sz="2400" u="sng" dirty="0"/>
          </a:p>
        </p:txBody>
      </p:sp>
      <p:graphicFrame>
        <p:nvGraphicFramePr>
          <p:cNvPr id="9" name="Table 8"/>
          <p:cNvGraphicFramePr>
            <a:graphicFrameLocks noGrp="1"/>
          </p:cNvGraphicFramePr>
          <p:nvPr>
            <p:extLst>
              <p:ext uri="{D42A27DB-BD31-4B8C-83A1-F6EECF244321}">
                <p14:modId xmlns:p14="http://schemas.microsoft.com/office/powerpoint/2010/main" val="2341343390"/>
              </p:ext>
            </p:extLst>
          </p:nvPr>
        </p:nvGraphicFramePr>
        <p:xfrm>
          <a:off x="702022" y="2185361"/>
          <a:ext cx="10654236" cy="4068294"/>
        </p:xfrm>
        <a:graphic>
          <a:graphicData uri="http://schemas.openxmlformats.org/drawingml/2006/table">
            <a:tbl>
              <a:tblPr firstRow="1" firstCol="1" bandRow="1"/>
              <a:tblGrid>
                <a:gridCol w="2581958">
                  <a:extLst>
                    <a:ext uri="{9D8B030D-6E8A-4147-A177-3AD203B41FA5}">
                      <a16:colId xmlns:a16="http://schemas.microsoft.com/office/drawing/2014/main" val="20000"/>
                    </a:ext>
                  </a:extLst>
                </a:gridCol>
                <a:gridCol w="2688229">
                  <a:extLst>
                    <a:ext uri="{9D8B030D-6E8A-4147-A177-3AD203B41FA5}">
                      <a16:colId xmlns:a16="http://schemas.microsoft.com/office/drawing/2014/main" val="20001"/>
                    </a:ext>
                  </a:extLst>
                </a:gridCol>
                <a:gridCol w="2599309">
                  <a:extLst>
                    <a:ext uri="{9D8B030D-6E8A-4147-A177-3AD203B41FA5}">
                      <a16:colId xmlns:a16="http://schemas.microsoft.com/office/drawing/2014/main" val="20002"/>
                    </a:ext>
                  </a:extLst>
                </a:gridCol>
                <a:gridCol w="2784740">
                  <a:extLst>
                    <a:ext uri="{9D8B030D-6E8A-4147-A177-3AD203B41FA5}">
                      <a16:colId xmlns:a16="http://schemas.microsoft.com/office/drawing/2014/main" val="20003"/>
                    </a:ext>
                  </a:extLst>
                </a:gridCol>
              </a:tblGrid>
              <a:tr h="176515">
                <a:tc gridSpan="4">
                  <a:txBody>
                    <a:bodyPr/>
                    <a:lstStyle/>
                    <a:p>
                      <a:endParaRPr lang="en-US" sz="1000" dirty="0">
                        <a:effectLst/>
                        <a:latin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0881">
                <a:tc gridSpan="4">
                  <a:txBody>
                    <a:bodyPr/>
                    <a:lstStyle/>
                    <a:p>
                      <a:endParaRPr lang="en-US" sz="1000" dirty="0">
                        <a:effectLst/>
                        <a:latin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7243">
                <a:tc gridSpan="4">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All Inclusive Fee (Preferred Method)</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01596">
                <a:tc>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Establish a set fee with the speaker, agreed upon in advance, which includes all expenses.</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 - Line 1 will state </a:t>
                      </a:r>
                      <a:b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"Speaker's Fee-Note:</a:t>
                      </a:r>
                      <a:b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Mansfield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University is not responsible for any travel expenses".</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gridSpan="2">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determine reasonableness of included expenses,</a:t>
                      </a:r>
                      <a:b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please reference current per diem and lodging rates and mileage calculator found on </a:t>
                      </a:r>
                      <a:r>
                        <a:rPr lang="en-US" sz="1400" u="none"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400" u="sng"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hlinkClick r:id="rId2"/>
                        </a:rPr>
                        <a:t>University's </a:t>
                      </a:r>
                      <a:r>
                        <a:rPr lang="en-US" sz="1400"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hlinkClick r:id="rId2"/>
                        </a:rPr>
                        <a:t>Travel Information webpage</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hMerge="1">
                  <a:txBody>
                    <a:bodyPr/>
                    <a:lstStyle/>
                    <a:p>
                      <a:endParaRPr lang="en-US"/>
                    </a:p>
                  </a:txBody>
                  <a:tcPr/>
                </a:tc>
                <a:extLst>
                  <a:ext uri="{0D108BD9-81ED-4DB2-BD59-A6C34878D82A}">
                    <a16:rowId xmlns:a16="http://schemas.microsoft.com/office/drawing/2014/main" val="10003"/>
                  </a:ext>
                </a:extLst>
              </a:tr>
              <a:tr h="220319">
                <a:tc gridSpan="4">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Travel Expenses Reimbursed to Speaker</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101596">
                <a:tc>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Estimate of travel expenses must be in accordance with </a:t>
                      </a:r>
                      <a:r>
                        <a:rPr lang="en-US" sz="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U</a:t>
                      </a:r>
                      <a:r>
                        <a:rPr lang="en-US" sz="1400" u="sng" dirty="0" smtClean="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niversity </a:t>
                      </a:r>
                      <a:r>
                        <a:rPr lang="en-US" sz="14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travel guidelines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(see 1.c. above).</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 - Line 1 will state</a:t>
                      </a:r>
                      <a:b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"Speaker's Fee".</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 - Line 2 will state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"Estimated reasonable travel costs (lodging, meals, mileage, etc.) - receipts required".</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Item Text</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will state </a:t>
                      </a:r>
                      <a:b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Speaker will make travel</a:t>
                      </a:r>
                      <a:b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arrangements, pay for travel costs, and invoice </a:t>
                      </a:r>
                      <a:r>
                        <a:rPr lang="en-US" sz="1400"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Mansfield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University accordingly".</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0005"/>
                  </a:ext>
                </a:extLst>
              </a:tr>
              <a:tr h="237243">
                <a:tc gridSpan="4">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Travel Arrangements Made by </a:t>
                      </a:r>
                      <a:r>
                        <a:rPr lang="en-US" sz="1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782901">
                <a:tc>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 - Line 1 will state</a:t>
                      </a:r>
                      <a:b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Speaker's Fee".</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Item Text will state </a:t>
                      </a:r>
                      <a:r>
                        <a:rPr lang="en-US" sz="1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i="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Mansfield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University will arrange and pay for travel costs (lodging, meals, etc.)".</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gridSpan="2">
                  <a:txBody>
                    <a:bodyPr/>
                    <a:lstStyle/>
                    <a:p>
                      <a:pPr marL="0" marR="0" algn="l">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Note: travel arrangements must be in accordance with </a:t>
                      </a:r>
                      <a:r>
                        <a:rPr lang="en-US" sz="1400" u="sng" dirty="0" smtClean="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University </a:t>
                      </a:r>
                      <a:r>
                        <a:rPr lang="en-US" sz="14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travel guidelines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(see 1.c. above) and can be made using the purchasing card or purchase requisition system.</a:t>
                      </a:r>
                      <a:endParaRPr lang="en-US" sz="14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solidFill>
                      <a:srgbClr val="D9D9D9"/>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5" name="Picture 4"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8185792" y="454810"/>
            <a:ext cx="2826273" cy="533333"/>
          </a:xfrm>
          <a:prstGeom prst="rect">
            <a:avLst/>
          </a:prstGeom>
        </p:spPr>
      </p:pic>
      <p:pic>
        <p:nvPicPr>
          <p:cNvPr id="7" name="Picture 6"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
        <p:nvSpPr>
          <p:cNvPr id="4" name="Footer Placeholder 3"/>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861792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3065" y="2354132"/>
            <a:ext cx="10548921" cy="5397500"/>
          </a:xfrm>
        </p:spPr>
        <p:txBody>
          <a:bodyPr>
            <a:noAutofit/>
          </a:bodyPr>
          <a:lstStyle/>
          <a:p>
            <a:pPr>
              <a:buFont typeface="Wingdings" panose="05000000000000000000" pitchFamily="2" charset="2"/>
              <a:buChar char="§"/>
            </a:pPr>
            <a:r>
              <a:rPr lang="en-US" sz="1600" dirty="0" smtClean="0">
                <a:solidFill>
                  <a:schemeClr val="tx1"/>
                </a:solidFill>
                <a:latin typeface="+mj-lt"/>
              </a:rPr>
              <a:t> All </a:t>
            </a:r>
            <a:r>
              <a:rPr lang="en-US" sz="1600" dirty="0">
                <a:solidFill>
                  <a:schemeClr val="tx1"/>
                </a:solidFill>
                <a:latin typeface="+mj-lt"/>
              </a:rPr>
              <a:t>SPC’s over $5,000 require approval from the VP F&amp;A.  PR’s &gt; $5,000 entered in ESS will be forwarded electronically to the VP for approval</a:t>
            </a:r>
            <a:r>
              <a:rPr lang="en-US" sz="1600" dirty="0" smtClean="0">
                <a:solidFill>
                  <a:schemeClr val="tx1"/>
                </a:solidFill>
                <a:latin typeface="+mj-lt"/>
              </a:rPr>
              <a:t>.</a:t>
            </a:r>
            <a:endParaRPr lang="en-US" sz="1600" dirty="0">
              <a:solidFill>
                <a:schemeClr val="tx1"/>
              </a:solidFill>
              <a:latin typeface="+mj-lt"/>
            </a:endParaRPr>
          </a:p>
          <a:p>
            <a:pPr>
              <a:buFont typeface="Wingdings" panose="05000000000000000000" pitchFamily="2" charset="2"/>
              <a:buChar char="§"/>
            </a:pPr>
            <a:r>
              <a:rPr lang="en-US" sz="1600" b="1" dirty="0">
                <a:solidFill>
                  <a:schemeClr val="tx1"/>
                </a:solidFill>
                <a:latin typeface="+mj-lt"/>
              </a:rPr>
              <a:t>$5,000 and under:  </a:t>
            </a:r>
            <a:r>
              <a:rPr lang="en-US" sz="1600" dirty="0">
                <a:solidFill>
                  <a:schemeClr val="tx1"/>
                </a:solidFill>
                <a:latin typeface="+mj-lt"/>
              </a:rPr>
              <a:t>Complete a </a:t>
            </a:r>
            <a:r>
              <a:rPr lang="en-US" sz="1600" b="1" i="1" dirty="0">
                <a:solidFill>
                  <a:schemeClr val="tx1"/>
                </a:solidFill>
                <a:latin typeface="+mj-lt"/>
              </a:rPr>
              <a:t>Purchase Requisition </a:t>
            </a:r>
            <a:r>
              <a:rPr lang="en-US" sz="1600" dirty="0">
                <a:solidFill>
                  <a:schemeClr val="tx1"/>
                </a:solidFill>
                <a:latin typeface="+mj-lt"/>
              </a:rPr>
              <a:t>at least </a:t>
            </a:r>
            <a:r>
              <a:rPr lang="en-US" sz="1600" b="1" u="sng" dirty="0">
                <a:solidFill>
                  <a:schemeClr val="tx1"/>
                </a:solidFill>
                <a:latin typeface="+mj-lt"/>
              </a:rPr>
              <a:t>two weeks</a:t>
            </a:r>
            <a:r>
              <a:rPr lang="en-US" sz="1600" dirty="0">
                <a:solidFill>
                  <a:schemeClr val="tx1"/>
                </a:solidFill>
                <a:latin typeface="+mj-lt"/>
              </a:rPr>
              <a:t> before the service is needed. SPCs </a:t>
            </a:r>
            <a:r>
              <a:rPr lang="en-US" sz="1600" b="1" dirty="0">
                <a:solidFill>
                  <a:schemeClr val="tx1"/>
                </a:solidFill>
                <a:latin typeface="+mj-lt"/>
              </a:rPr>
              <a:t>$5,000 and under </a:t>
            </a:r>
            <a:r>
              <a:rPr lang="en-US" sz="1600" dirty="0">
                <a:solidFill>
                  <a:schemeClr val="tx1"/>
                </a:solidFill>
                <a:latin typeface="+mj-lt"/>
              </a:rPr>
              <a:t>do </a:t>
            </a:r>
            <a:r>
              <a:rPr lang="en-US" sz="1600" b="1" dirty="0">
                <a:solidFill>
                  <a:schemeClr val="tx1"/>
                </a:solidFill>
                <a:latin typeface="+mj-lt"/>
              </a:rPr>
              <a:t>NOT </a:t>
            </a:r>
            <a:r>
              <a:rPr lang="en-US" sz="1600" dirty="0">
                <a:solidFill>
                  <a:schemeClr val="tx1"/>
                </a:solidFill>
                <a:latin typeface="+mj-lt"/>
              </a:rPr>
              <a:t>require approval by University legal counsel.  </a:t>
            </a:r>
          </a:p>
          <a:p>
            <a:pPr>
              <a:buFont typeface="Wingdings" panose="05000000000000000000" pitchFamily="2" charset="2"/>
              <a:buChar char="§"/>
            </a:pPr>
            <a:r>
              <a:rPr lang="en-US" sz="1600" b="1" dirty="0">
                <a:solidFill>
                  <a:schemeClr val="tx1"/>
                </a:solidFill>
                <a:latin typeface="+mj-lt"/>
              </a:rPr>
              <a:t>$5,000 to $</a:t>
            </a:r>
            <a:r>
              <a:rPr lang="en-US" sz="1600" b="1" dirty="0" smtClean="0">
                <a:solidFill>
                  <a:schemeClr val="tx1"/>
                </a:solidFill>
                <a:latin typeface="+mj-lt"/>
              </a:rPr>
              <a:t>20,600</a:t>
            </a:r>
            <a:r>
              <a:rPr lang="en-US" sz="1600" b="1" dirty="0">
                <a:solidFill>
                  <a:schemeClr val="tx1"/>
                </a:solidFill>
                <a:latin typeface="+mj-lt"/>
              </a:rPr>
              <a:t>:  </a:t>
            </a:r>
            <a:r>
              <a:rPr lang="en-US" sz="1600" dirty="0">
                <a:solidFill>
                  <a:schemeClr val="tx1"/>
                </a:solidFill>
                <a:latin typeface="+mj-lt"/>
              </a:rPr>
              <a:t>Process a </a:t>
            </a:r>
            <a:r>
              <a:rPr lang="en-US" sz="1600" b="1" i="1" dirty="0">
                <a:solidFill>
                  <a:schemeClr val="tx1"/>
                </a:solidFill>
                <a:latin typeface="+mj-lt"/>
              </a:rPr>
              <a:t>Purchase Requisition </a:t>
            </a:r>
            <a:r>
              <a:rPr lang="en-US" sz="1600" dirty="0">
                <a:solidFill>
                  <a:schemeClr val="tx1"/>
                </a:solidFill>
                <a:latin typeface="+mj-lt"/>
              </a:rPr>
              <a:t>at least </a:t>
            </a:r>
            <a:r>
              <a:rPr lang="en-US" sz="1600" b="1" u="sng" dirty="0">
                <a:solidFill>
                  <a:schemeClr val="tx1"/>
                </a:solidFill>
                <a:latin typeface="+mj-lt"/>
              </a:rPr>
              <a:t>four weeks</a:t>
            </a:r>
            <a:r>
              <a:rPr lang="en-US" sz="1600" dirty="0">
                <a:solidFill>
                  <a:schemeClr val="tx1"/>
                </a:solidFill>
                <a:latin typeface="+mj-lt"/>
              </a:rPr>
              <a:t> before the service is needed.  SPCs greater than $5,000 require approval by University legal counsel. Drafting the SPC and getting legal counsel approval can add two weeks or more to the purchasing process. </a:t>
            </a:r>
          </a:p>
          <a:p>
            <a:pPr>
              <a:buFont typeface="Wingdings" panose="05000000000000000000" pitchFamily="2" charset="2"/>
              <a:buChar char="§"/>
            </a:pPr>
            <a:r>
              <a:rPr lang="en-US" sz="1600" b="1" dirty="0">
                <a:solidFill>
                  <a:schemeClr val="tx1"/>
                </a:solidFill>
                <a:latin typeface="+mj-lt"/>
              </a:rPr>
              <a:t>&gt;$</a:t>
            </a:r>
            <a:r>
              <a:rPr lang="en-US" sz="1600" b="1" dirty="0" smtClean="0">
                <a:solidFill>
                  <a:schemeClr val="tx1"/>
                </a:solidFill>
                <a:latin typeface="+mj-lt"/>
              </a:rPr>
              <a:t>20,600</a:t>
            </a:r>
            <a:r>
              <a:rPr lang="en-US" sz="1600" b="1" dirty="0">
                <a:solidFill>
                  <a:schemeClr val="tx1"/>
                </a:solidFill>
                <a:latin typeface="+mj-lt"/>
              </a:rPr>
              <a:t>:  </a:t>
            </a:r>
            <a:r>
              <a:rPr lang="en-US" sz="1600" dirty="0">
                <a:solidFill>
                  <a:schemeClr val="tx1"/>
                </a:solidFill>
                <a:latin typeface="+mj-lt"/>
              </a:rPr>
              <a:t>Process a </a:t>
            </a:r>
            <a:r>
              <a:rPr lang="en-US" sz="1600" b="1" i="1" dirty="0">
                <a:solidFill>
                  <a:schemeClr val="tx1"/>
                </a:solidFill>
                <a:latin typeface="+mj-lt"/>
              </a:rPr>
              <a:t>Purchase Requisition </a:t>
            </a:r>
            <a:r>
              <a:rPr lang="en-US" sz="1600" dirty="0">
                <a:solidFill>
                  <a:schemeClr val="tx1"/>
                </a:solidFill>
                <a:latin typeface="+mj-lt"/>
              </a:rPr>
              <a:t>and bid specifications at least </a:t>
            </a:r>
            <a:r>
              <a:rPr lang="en-US" sz="1600" b="1" u="sng" dirty="0">
                <a:solidFill>
                  <a:schemeClr val="tx1"/>
                </a:solidFill>
                <a:latin typeface="+mj-lt"/>
              </a:rPr>
              <a:t>six weeks</a:t>
            </a:r>
            <a:r>
              <a:rPr lang="en-US" sz="1600" dirty="0">
                <a:solidFill>
                  <a:schemeClr val="tx1"/>
                </a:solidFill>
                <a:latin typeface="+mj-lt"/>
              </a:rPr>
              <a:t> before service is needed. Sealed bids are required for purchases with a value of greater than $</a:t>
            </a:r>
            <a:r>
              <a:rPr lang="en-US" sz="1600" dirty="0" smtClean="0">
                <a:solidFill>
                  <a:schemeClr val="tx1"/>
                </a:solidFill>
                <a:latin typeface="+mj-lt"/>
              </a:rPr>
              <a:t>20,600 </a:t>
            </a:r>
            <a:r>
              <a:rPr lang="en-US" sz="1600" dirty="0">
                <a:solidFill>
                  <a:schemeClr val="tx1"/>
                </a:solidFill>
                <a:latin typeface="+mj-lt"/>
              </a:rPr>
              <a:t>and require legal </a:t>
            </a:r>
            <a:r>
              <a:rPr lang="en-US" sz="1600" dirty="0" smtClean="0">
                <a:solidFill>
                  <a:schemeClr val="tx1"/>
                </a:solidFill>
                <a:latin typeface="+mj-lt"/>
              </a:rPr>
              <a:t>counsel </a:t>
            </a:r>
            <a:r>
              <a:rPr lang="en-US" sz="1600" dirty="0">
                <a:solidFill>
                  <a:schemeClr val="tx1"/>
                </a:solidFill>
                <a:latin typeface="+mj-lt"/>
              </a:rPr>
              <a:t>review and approval prior to the start of the service. If the contract total is </a:t>
            </a:r>
            <a:r>
              <a:rPr lang="en-US" sz="1600" dirty="0" smtClean="0">
                <a:solidFill>
                  <a:schemeClr val="tx1"/>
                </a:solidFill>
                <a:latin typeface="+mj-lt"/>
              </a:rPr>
              <a:t>equal </a:t>
            </a:r>
            <a:r>
              <a:rPr lang="en-US" sz="1600" dirty="0">
                <a:solidFill>
                  <a:schemeClr val="tx1"/>
                </a:solidFill>
                <a:latin typeface="+mj-lt"/>
              </a:rPr>
              <a:t>to or greater than $</a:t>
            </a:r>
            <a:r>
              <a:rPr lang="en-US" sz="1600" dirty="0" smtClean="0">
                <a:solidFill>
                  <a:schemeClr val="tx1"/>
                </a:solidFill>
                <a:latin typeface="+mj-lt"/>
              </a:rPr>
              <a:t>20,600</a:t>
            </a:r>
            <a:r>
              <a:rPr lang="en-US" sz="1600" dirty="0">
                <a:solidFill>
                  <a:schemeClr val="tx1"/>
                </a:solidFill>
                <a:latin typeface="+mj-lt"/>
              </a:rPr>
              <a:t>, it must also go to the Office of Attorney General for approval. </a:t>
            </a:r>
          </a:p>
          <a:p>
            <a:pPr>
              <a:buFont typeface="Wingdings" panose="05000000000000000000" pitchFamily="2" charset="2"/>
              <a:buChar char="§"/>
            </a:pPr>
            <a:r>
              <a:rPr lang="en-US" sz="1600" b="1" dirty="0">
                <a:solidFill>
                  <a:schemeClr val="tx1"/>
                </a:solidFill>
                <a:latin typeface="+mj-lt"/>
              </a:rPr>
              <a:t>No commitments of any kind must be made prior to receiving legal approval.  </a:t>
            </a:r>
            <a:r>
              <a:rPr lang="en-US" sz="1600" b="1" u="sng" dirty="0">
                <a:solidFill>
                  <a:schemeClr val="tx1"/>
                </a:solidFill>
                <a:latin typeface="+mj-lt"/>
              </a:rPr>
              <a:t>After-the-fact requests  and/or  transactions will not be accepted;  VP F&amp;A, University Legal and the Attorney  General  will not approve after-the-fact purchases or contracts.</a:t>
            </a:r>
            <a:endParaRPr lang="en-US" sz="1600" b="1" dirty="0">
              <a:solidFill>
                <a:schemeClr val="tx1"/>
              </a:solidFill>
              <a:latin typeface="+mj-lt"/>
            </a:endParaRPr>
          </a:p>
          <a:p>
            <a:endParaRPr lang="en-US" sz="1200" dirty="0">
              <a:solidFill>
                <a:schemeClr val="tx1"/>
              </a:solidFill>
              <a:latin typeface="+mj-lt"/>
            </a:endParaRPr>
          </a:p>
        </p:txBody>
      </p:sp>
      <p:sp>
        <p:nvSpPr>
          <p:cNvPr id="2" name="Title 1"/>
          <p:cNvSpPr>
            <a:spLocks noGrp="1"/>
          </p:cNvSpPr>
          <p:nvPr>
            <p:ph type="title" idx="4294967295"/>
          </p:nvPr>
        </p:nvSpPr>
        <p:spPr>
          <a:xfrm>
            <a:off x="613065" y="1577020"/>
            <a:ext cx="8229600" cy="690563"/>
          </a:xfrm>
        </p:spPr>
        <p:txBody>
          <a:bodyPr>
            <a:noAutofit/>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t>
            </a:r>
            <a:r>
              <a:rPr lang="en-US" sz="2800" dirty="0"/>
              <a:t/>
            </a:r>
            <a:br>
              <a:rPr lang="en-US" sz="2800" dirty="0"/>
            </a:br>
            <a:r>
              <a:rPr lang="en-US" sz="2800" b="1" u="sng" dirty="0" smtClean="0">
                <a:solidFill>
                  <a:schemeClr val="tx1"/>
                </a:solidFill>
              </a:rPr>
              <a:t>SPC Limits &amp; Timelines</a:t>
            </a:r>
            <a:endParaRPr lang="en-US" sz="2800" b="1" u="sng" dirty="0">
              <a:solidFill>
                <a:schemeClr val="tx1"/>
              </a:solidFill>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7" name="Content Placeholder 3"/>
          <p:cNvSpPr txBox="1">
            <a:spLocks/>
          </p:cNvSpPr>
          <p:nvPr/>
        </p:nvSpPr>
        <p:spPr>
          <a:xfrm>
            <a:off x="512064" y="1765256"/>
            <a:ext cx="10780776" cy="4452664"/>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23</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015652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3009" y="1143366"/>
            <a:ext cx="10058400" cy="1449387"/>
          </a:xfrm>
        </p:spPr>
        <p:txBody>
          <a:bodyPr>
            <a:normAutofit/>
          </a:bodyPr>
          <a:lstStyle/>
          <a:p>
            <a:r>
              <a:rPr lang="en-US" sz="4000" b="1" u="sng" dirty="0">
                <a:solidFill>
                  <a:schemeClr val="tx1"/>
                </a:solidFill>
              </a:rPr>
              <a:t>Outline Agreements</a:t>
            </a:r>
          </a:p>
        </p:txBody>
      </p:sp>
      <p:sp>
        <p:nvSpPr>
          <p:cNvPr id="3" name="TextBox 2"/>
          <p:cNvSpPr txBox="1"/>
          <p:nvPr/>
        </p:nvSpPr>
        <p:spPr>
          <a:xfrm>
            <a:off x="559128" y="2887274"/>
            <a:ext cx="10686647" cy="2862322"/>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2000" dirty="0" smtClean="0"/>
              <a:t>Purchasing </a:t>
            </a:r>
            <a:r>
              <a:rPr lang="en-US" sz="2000" dirty="0" smtClean="0"/>
              <a:t>Department can </a:t>
            </a:r>
            <a:r>
              <a:rPr lang="en-US" sz="2000" dirty="0"/>
              <a:t>establish Service Purchase Outline Agreements for a variety of repetitive services </a:t>
            </a:r>
            <a:r>
              <a:rPr lang="en-US" sz="2000" dirty="0" smtClean="0"/>
              <a:t>(Quality Inn</a:t>
            </a:r>
            <a:r>
              <a:rPr lang="en-US" sz="2000" dirty="0"/>
              <a:t>, Papa V, etc.).  Purchase </a:t>
            </a:r>
            <a:r>
              <a:rPr lang="en-US" sz="2000" dirty="0" smtClean="0"/>
              <a:t>Requisitions </a:t>
            </a:r>
            <a:r>
              <a:rPr lang="en-US" sz="2000" dirty="0"/>
              <a:t>are required to be </a:t>
            </a:r>
            <a:r>
              <a:rPr lang="en-US" sz="2000" dirty="0" smtClean="0"/>
              <a:t>processed  </a:t>
            </a:r>
            <a:r>
              <a:rPr lang="en-US" sz="2000" dirty="0"/>
              <a:t>to </a:t>
            </a:r>
            <a:r>
              <a:rPr lang="en-US" sz="2000" dirty="0" smtClean="0"/>
              <a:t>issue </a:t>
            </a:r>
            <a:r>
              <a:rPr lang="en-US" sz="2000" dirty="0"/>
              <a:t>payment.   The Justification &amp; Approval Form for Food must still be completed for </a:t>
            </a:r>
            <a:r>
              <a:rPr lang="en-US" sz="2000" dirty="0" smtClean="0"/>
              <a:t>all food </a:t>
            </a:r>
            <a:r>
              <a:rPr lang="en-US" sz="2000" dirty="0"/>
              <a:t>services.  </a:t>
            </a:r>
            <a:endParaRPr lang="en-US" sz="2000" dirty="0" smtClean="0"/>
          </a:p>
          <a:p>
            <a:pPr>
              <a:buClr>
                <a:schemeClr val="accent1"/>
              </a:buClr>
            </a:pPr>
            <a:endParaRPr lang="en-US" sz="2000" dirty="0" smtClean="0"/>
          </a:p>
          <a:p>
            <a:pPr marL="285750" indent="-285750">
              <a:buClr>
                <a:schemeClr val="accent1"/>
              </a:buClr>
              <a:buFont typeface="Wingdings" panose="05000000000000000000" pitchFamily="2" charset="2"/>
              <a:buChar char="§"/>
            </a:pPr>
            <a:r>
              <a:rPr lang="en-US" sz="2000" dirty="0" smtClean="0"/>
              <a:t>If </a:t>
            </a:r>
            <a:r>
              <a:rPr lang="en-US" sz="2000" dirty="0"/>
              <a:t>you would like a Service Purchase Outline Agreement created for a particular vendor, please contact the Purchasing </a:t>
            </a:r>
            <a:r>
              <a:rPr lang="en-US" sz="2000" dirty="0" smtClean="0"/>
              <a:t>Department.</a:t>
            </a:r>
          </a:p>
          <a:p>
            <a:pPr>
              <a:buClr>
                <a:schemeClr val="accent1"/>
              </a:buClr>
            </a:pPr>
            <a:endParaRPr lang="en-US" sz="2000" dirty="0" smtClean="0"/>
          </a:p>
          <a:p>
            <a:pPr marL="285750" indent="-285750">
              <a:buClr>
                <a:schemeClr val="accent1"/>
              </a:buClr>
              <a:buFont typeface="Wingdings" panose="05000000000000000000" pitchFamily="2" charset="2"/>
              <a:buChar char="§"/>
            </a:pPr>
            <a:r>
              <a:rPr lang="en-US" sz="2000" dirty="0" smtClean="0"/>
              <a:t>MIGO </a:t>
            </a:r>
            <a:r>
              <a:rPr lang="en-US" sz="2000" dirty="0"/>
              <a:t>is not required on an Outline Agreement</a:t>
            </a: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7" name="Content Placeholder 3"/>
          <p:cNvSpPr txBox="1">
            <a:spLocks/>
          </p:cNvSpPr>
          <p:nvPr/>
        </p:nvSpPr>
        <p:spPr>
          <a:xfrm>
            <a:off x="512064" y="1953490"/>
            <a:ext cx="10780776" cy="42644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24</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225926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2064" y="890610"/>
            <a:ext cx="10058400" cy="1450975"/>
          </a:xfrm>
        </p:spPr>
        <p:txBody>
          <a:bodyPr>
            <a:normAutofit/>
          </a:bodyPr>
          <a:lstStyle/>
          <a:p>
            <a:pPr algn="ctr"/>
            <a:r>
              <a:rPr lang="en-US" u="sng" dirty="0" smtClean="0">
                <a:solidFill>
                  <a:schemeClr val="tx1"/>
                </a:solidFill>
              </a:rPr>
              <a:t>Creating Purchase Requisitions</a:t>
            </a:r>
            <a:endParaRPr lang="en-US" u="sng" dirty="0">
              <a:solidFill>
                <a:schemeClr val="tx1"/>
              </a:solidFill>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8" name="Slide Number Placeholder 7"/>
          <p:cNvSpPr>
            <a:spLocks noGrp="1"/>
          </p:cNvSpPr>
          <p:nvPr>
            <p:ph type="sldNum" sz="quarter" idx="12"/>
          </p:nvPr>
        </p:nvSpPr>
        <p:spPr/>
        <p:txBody>
          <a:bodyPr/>
          <a:lstStyle/>
          <a:p>
            <a:fld id="{D57F1E4F-1CFF-5643-939E-217C01CDF565}" type="slidenum">
              <a:rPr lang="en-US" smtClean="0"/>
              <a:pPr/>
              <a:t>25</a:t>
            </a:fld>
            <a:endParaRPr lang="en-US" dirty="0"/>
          </a:p>
        </p:txBody>
      </p:sp>
      <p:sp>
        <p:nvSpPr>
          <p:cNvPr id="9" name="Footer Placeholder 8"/>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733687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2064" y="890610"/>
            <a:ext cx="10058400" cy="1450975"/>
          </a:xfrm>
        </p:spPr>
        <p:txBody>
          <a:bodyPr>
            <a:normAutofit/>
          </a:bodyPr>
          <a:lstStyle/>
          <a:p>
            <a:r>
              <a:rPr lang="en-US" dirty="0" smtClean="0">
                <a:solidFill>
                  <a:schemeClr val="tx1"/>
                </a:solidFill>
              </a:rPr>
              <a:t>Creating Purchase Requisitions</a:t>
            </a:r>
            <a:endParaRPr lang="en-US" dirty="0">
              <a:solidFill>
                <a:schemeClr val="tx1"/>
              </a:solidFill>
            </a:endParaRPr>
          </a:p>
        </p:txBody>
      </p:sp>
      <p:sp>
        <p:nvSpPr>
          <p:cNvPr id="3" name="Content Placeholder 2"/>
          <p:cNvSpPr>
            <a:spLocks noGrp="1"/>
          </p:cNvSpPr>
          <p:nvPr>
            <p:ph idx="4294967295"/>
          </p:nvPr>
        </p:nvSpPr>
        <p:spPr>
          <a:xfrm>
            <a:off x="602673" y="2524310"/>
            <a:ext cx="8382000" cy="3846513"/>
          </a:xfrm>
        </p:spPr>
        <p:txBody>
          <a:bodyPr>
            <a:normAutofit/>
          </a:bodyPr>
          <a:lstStyle/>
          <a:p>
            <a:pPr>
              <a:buFont typeface="Wingdings" panose="05000000000000000000" pitchFamily="2" charset="2"/>
              <a:buChar char="§"/>
            </a:pPr>
            <a:r>
              <a:rPr lang="en-US" sz="2400" dirty="0" smtClean="0">
                <a:solidFill>
                  <a:schemeClr val="tx1"/>
                </a:solidFill>
                <a:latin typeface="+mj-lt"/>
              </a:rPr>
              <a:t> </a:t>
            </a:r>
            <a:r>
              <a:rPr lang="en-US" sz="2400" dirty="0" smtClean="0">
                <a:solidFill>
                  <a:schemeClr val="tx1"/>
                </a:solidFill>
                <a:latin typeface="+mj-lt"/>
              </a:rPr>
              <a:t>A </a:t>
            </a:r>
            <a:r>
              <a:rPr lang="en-US" sz="2400" dirty="0">
                <a:solidFill>
                  <a:schemeClr val="tx1"/>
                </a:solidFill>
                <a:latin typeface="+mj-lt"/>
              </a:rPr>
              <a:t>Purchase </a:t>
            </a:r>
            <a:r>
              <a:rPr lang="en-US" sz="2400" dirty="0" smtClean="0">
                <a:solidFill>
                  <a:schemeClr val="tx1"/>
                </a:solidFill>
                <a:latin typeface="+mj-lt"/>
              </a:rPr>
              <a:t>Requisition </a:t>
            </a:r>
            <a:r>
              <a:rPr lang="en-US" sz="2400" dirty="0">
                <a:solidFill>
                  <a:schemeClr val="tx1"/>
                </a:solidFill>
                <a:latin typeface="+mj-lt"/>
              </a:rPr>
              <a:t>must be created via the ESS Portal using the Material Management tab. </a:t>
            </a:r>
          </a:p>
          <a:p>
            <a:pPr>
              <a:buFont typeface="Wingdings" panose="05000000000000000000" pitchFamily="2" charset="2"/>
              <a:buChar char="§"/>
            </a:pPr>
            <a:r>
              <a:rPr lang="en-US" sz="2400" dirty="0">
                <a:solidFill>
                  <a:schemeClr val="tx1"/>
                </a:solidFill>
                <a:latin typeface="+mj-lt"/>
              </a:rPr>
              <a:t> </a:t>
            </a:r>
            <a:r>
              <a:rPr lang="en-US" sz="2400" dirty="0" smtClean="0">
                <a:solidFill>
                  <a:schemeClr val="tx1"/>
                </a:solidFill>
                <a:latin typeface="+mj-lt"/>
              </a:rPr>
              <a:t>The </a:t>
            </a:r>
            <a:r>
              <a:rPr lang="en-US" sz="2400" dirty="0">
                <a:solidFill>
                  <a:schemeClr val="tx1"/>
                </a:solidFill>
                <a:latin typeface="+mj-lt"/>
              </a:rPr>
              <a:t>PR is processed and approved by Purchasing and will generate a Purchase </a:t>
            </a:r>
            <a:r>
              <a:rPr lang="en-US" sz="2400" dirty="0" smtClean="0">
                <a:solidFill>
                  <a:schemeClr val="tx1"/>
                </a:solidFill>
                <a:latin typeface="+mj-lt"/>
              </a:rPr>
              <a:t>Order and Service </a:t>
            </a:r>
            <a:r>
              <a:rPr lang="en-US" sz="2400" dirty="0" smtClean="0">
                <a:solidFill>
                  <a:schemeClr val="tx1"/>
                </a:solidFill>
                <a:latin typeface="+mj-lt"/>
              </a:rPr>
              <a:t>Purchase </a:t>
            </a:r>
            <a:r>
              <a:rPr lang="en-US" sz="2400" dirty="0" smtClean="0">
                <a:solidFill>
                  <a:schemeClr val="tx1"/>
                </a:solidFill>
                <a:latin typeface="+mj-lt"/>
              </a:rPr>
              <a:t>Contract as applicable. </a:t>
            </a:r>
            <a:endParaRPr lang="en-US" sz="2400" dirty="0">
              <a:solidFill>
                <a:schemeClr val="tx1"/>
              </a:solidFill>
              <a:latin typeface="+mj-lt"/>
            </a:endParaRPr>
          </a:p>
          <a:p>
            <a:pPr>
              <a:buFont typeface="Wingdings" panose="05000000000000000000" pitchFamily="2" charset="2"/>
              <a:buChar char="§"/>
            </a:pPr>
            <a:r>
              <a:rPr lang="en-US" sz="2400" dirty="0" smtClean="0">
                <a:solidFill>
                  <a:schemeClr val="tx1"/>
                </a:solidFill>
                <a:latin typeface="+mj-lt"/>
              </a:rPr>
              <a:t> Once </a:t>
            </a:r>
            <a:r>
              <a:rPr lang="en-US" sz="2400" dirty="0">
                <a:solidFill>
                  <a:schemeClr val="tx1"/>
                </a:solidFill>
                <a:latin typeface="+mj-lt"/>
              </a:rPr>
              <a:t>the Purchase </a:t>
            </a:r>
            <a:r>
              <a:rPr lang="en-US" sz="2400" dirty="0" smtClean="0">
                <a:solidFill>
                  <a:schemeClr val="tx1"/>
                </a:solidFill>
                <a:latin typeface="+mj-lt"/>
              </a:rPr>
              <a:t>Order/SPC </a:t>
            </a:r>
            <a:r>
              <a:rPr lang="en-US" sz="2400" dirty="0">
                <a:solidFill>
                  <a:schemeClr val="tx1"/>
                </a:solidFill>
                <a:latin typeface="+mj-lt"/>
              </a:rPr>
              <a:t>has been processed a copy of the approved PO will be sent to the vendor and requesting department.</a:t>
            </a: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13" name="Content Placeholder 3"/>
          <p:cNvSpPr txBox="1">
            <a:spLocks/>
          </p:cNvSpPr>
          <p:nvPr/>
        </p:nvSpPr>
        <p:spPr>
          <a:xfrm>
            <a:off x="512064" y="1616098"/>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26</a:t>
            </a:fld>
            <a:endParaRPr lang="en-US" dirty="0"/>
          </a:p>
        </p:txBody>
      </p:sp>
      <p:sp>
        <p:nvSpPr>
          <p:cNvPr id="10" name="Footer Placeholder 9"/>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046674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2064" y="823077"/>
            <a:ext cx="10058400" cy="1449387"/>
          </a:xfrm>
        </p:spPr>
        <p:txBody>
          <a:bodyPr>
            <a:normAutofit/>
          </a:bodyPr>
          <a:lstStyle/>
          <a:p>
            <a:r>
              <a:rPr lang="en-US" sz="4000" dirty="0">
                <a:solidFill>
                  <a:schemeClr val="tx1"/>
                </a:solidFill>
              </a:rPr>
              <a:t>Locate Vendor Numbers in ESS</a:t>
            </a:r>
          </a:p>
        </p:txBody>
      </p:sp>
      <p:sp>
        <p:nvSpPr>
          <p:cNvPr id="3" name="TextBox 2"/>
          <p:cNvSpPr txBox="1"/>
          <p:nvPr/>
        </p:nvSpPr>
        <p:spPr>
          <a:xfrm>
            <a:off x="576059" y="2283492"/>
            <a:ext cx="10617458" cy="369331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latin typeface="+mj-lt"/>
              </a:rPr>
              <a:t>The easiest way to find a vendor number is using either the dropdown box or opening (Vendor Listing ZMO8). Both are located on the Purchase Requisition – Create screen. </a:t>
            </a:r>
          </a:p>
          <a:p>
            <a:endParaRPr lang="en-US" dirty="0">
              <a:latin typeface="+mj-l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85750" indent="-285750">
              <a:buClr>
                <a:schemeClr val="accent1"/>
              </a:buClr>
              <a:buFont typeface="Wingdings" panose="05000000000000000000" pitchFamily="2" charset="2"/>
              <a:buChar char="§"/>
            </a:pPr>
            <a:r>
              <a:rPr lang="en-US" dirty="0">
                <a:latin typeface="+mj-lt"/>
              </a:rPr>
              <a:t>In some cases there are multiple numbers for the same vendor.  If in doubt, call the </a:t>
            </a:r>
            <a:r>
              <a:rPr lang="en-US" dirty="0" smtClean="0">
                <a:latin typeface="+mj-lt"/>
              </a:rPr>
              <a:t>Purchasing Department, extension 4148 </a:t>
            </a:r>
            <a:r>
              <a:rPr lang="en-US" dirty="0" smtClean="0">
                <a:latin typeface="+mj-lt"/>
              </a:rPr>
              <a:t>and follow call tree </a:t>
            </a:r>
            <a:r>
              <a:rPr lang="en-US" dirty="0" smtClean="0">
                <a:latin typeface="+mj-lt"/>
              </a:rPr>
              <a:t>options.</a:t>
            </a:r>
            <a:endParaRPr lang="en-US" dirty="0">
              <a:latin typeface="+mj-lt"/>
            </a:endParaRPr>
          </a:p>
        </p:txBody>
      </p:sp>
      <p:pic>
        <p:nvPicPr>
          <p:cNvPr id="5" name="Picture 4"/>
          <p:cNvPicPr>
            <a:picLocks noChangeAspect="1"/>
          </p:cNvPicPr>
          <p:nvPr/>
        </p:nvPicPr>
        <p:blipFill>
          <a:blip r:embed="rId2"/>
          <a:stretch>
            <a:fillRect/>
          </a:stretch>
        </p:blipFill>
        <p:spPr>
          <a:xfrm>
            <a:off x="836027" y="3003784"/>
            <a:ext cx="5210707" cy="2062388"/>
          </a:xfrm>
          <a:prstGeom prst="rect">
            <a:avLst/>
          </a:prstGeom>
        </p:spPr>
      </p:pic>
      <p:pic>
        <p:nvPicPr>
          <p:cNvPr id="6" name="Picture 5"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8185792" y="454810"/>
            <a:ext cx="2826273" cy="533333"/>
          </a:xfrm>
          <a:prstGeom prst="rect">
            <a:avLst/>
          </a:prstGeom>
        </p:spPr>
      </p:pic>
      <p:pic>
        <p:nvPicPr>
          <p:cNvPr id="8" name="Picture 7"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9" name="Content Placeholder 3"/>
          <p:cNvSpPr txBox="1">
            <a:spLocks/>
          </p:cNvSpPr>
          <p:nvPr/>
        </p:nvSpPr>
        <p:spPr>
          <a:xfrm>
            <a:off x="512064" y="1616098"/>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pPr/>
              <a:t>27</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513903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027" y="1738708"/>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4" name="Content Placeholder 3"/>
          <p:cNvSpPr>
            <a:spLocks noGrp="1"/>
          </p:cNvSpPr>
          <p:nvPr>
            <p:ph idx="4294967295"/>
          </p:nvPr>
        </p:nvSpPr>
        <p:spPr>
          <a:xfrm>
            <a:off x="93518" y="2458494"/>
            <a:ext cx="8578850" cy="1141413"/>
          </a:xfrm>
        </p:spPr>
        <p:txBody>
          <a:bodyPr/>
          <a:lstStyle/>
          <a:p>
            <a:pPr marL="0" indent="0">
              <a:buNone/>
            </a:pPr>
            <a:r>
              <a:rPr lang="en-US" dirty="0" smtClean="0">
                <a:solidFill>
                  <a:schemeClr val="tx1"/>
                </a:solidFill>
                <a:latin typeface="+mj-lt"/>
              </a:rPr>
              <a:t>       1</a:t>
            </a:r>
            <a:r>
              <a:rPr lang="en-US" dirty="0">
                <a:solidFill>
                  <a:schemeClr val="tx1"/>
                </a:solidFill>
                <a:latin typeface="+mj-lt"/>
              </a:rPr>
              <a:t>. Logon to the Portal website: https://portal.passhe.edu</a:t>
            </a:r>
          </a:p>
          <a:p>
            <a:pPr marL="0" indent="0">
              <a:buNone/>
            </a:pPr>
            <a:r>
              <a:rPr lang="en-US" dirty="0" smtClean="0">
                <a:solidFill>
                  <a:schemeClr val="tx1"/>
                </a:solidFill>
                <a:latin typeface="+mj-lt"/>
              </a:rPr>
              <a:t>       2</a:t>
            </a:r>
            <a:r>
              <a:rPr lang="en-US" dirty="0">
                <a:solidFill>
                  <a:schemeClr val="tx1"/>
                </a:solidFill>
                <a:latin typeface="+mj-lt"/>
              </a:rPr>
              <a:t>. Click on the “Materials Management” tab as shown below:</a:t>
            </a:r>
          </a:p>
        </p:txBody>
      </p:sp>
      <p:pic>
        <p:nvPicPr>
          <p:cNvPr id="6" name="Picture 5"/>
          <p:cNvPicPr>
            <a:picLocks noChangeAspect="1"/>
          </p:cNvPicPr>
          <p:nvPr/>
        </p:nvPicPr>
        <p:blipFill>
          <a:blip r:embed="rId2"/>
          <a:stretch>
            <a:fillRect/>
          </a:stretch>
        </p:blipFill>
        <p:spPr>
          <a:xfrm>
            <a:off x="467055" y="3416118"/>
            <a:ext cx="7354326" cy="1752845"/>
          </a:xfrm>
          <a:prstGeom prst="rect">
            <a:avLst/>
          </a:prstGeom>
        </p:spPr>
      </p:pic>
      <p:sp>
        <p:nvSpPr>
          <p:cNvPr id="7" name="Rectangle 6"/>
          <p:cNvSpPr/>
          <p:nvPr/>
        </p:nvSpPr>
        <p:spPr>
          <a:xfrm>
            <a:off x="354126" y="5261145"/>
            <a:ext cx="10673335" cy="707886"/>
          </a:xfrm>
          <a:prstGeom prst="rect">
            <a:avLst/>
          </a:prstGeom>
        </p:spPr>
        <p:txBody>
          <a:bodyPr wrap="square">
            <a:spAutoFit/>
          </a:bodyPr>
          <a:lstStyle/>
          <a:p>
            <a:r>
              <a:rPr lang="en-US" sz="2000" dirty="0">
                <a:latin typeface="+mj-lt"/>
              </a:rPr>
              <a:t>Note: The portal screen above will vary user to user based on SAP/Portal authorizations. If you do not have the “Material’s Management” tab contact </a:t>
            </a:r>
            <a:r>
              <a:rPr lang="en-US" sz="2000" dirty="0" smtClean="0">
                <a:latin typeface="+mj-lt"/>
              </a:rPr>
              <a:t>Lori </a:t>
            </a:r>
            <a:r>
              <a:rPr lang="en-US" sz="2000" dirty="0" err="1" smtClean="0">
                <a:latin typeface="+mj-lt"/>
              </a:rPr>
              <a:t>Ranck</a:t>
            </a:r>
            <a:r>
              <a:rPr lang="en-US" sz="2000" dirty="0" smtClean="0">
                <a:latin typeface="+mj-lt"/>
              </a:rPr>
              <a:t> </a:t>
            </a:r>
            <a:r>
              <a:rPr lang="en-US" sz="2000" dirty="0">
                <a:latin typeface="+mj-lt"/>
              </a:rPr>
              <a:t>@ 570-662-4174.</a:t>
            </a:r>
          </a:p>
        </p:txBody>
      </p:sp>
      <p:sp>
        <p:nvSpPr>
          <p:cNvPr id="8" name="Content Placeholder 3"/>
          <p:cNvSpPr txBox="1">
            <a:spLocks/>
          </p:cNvSpPr>
          <p:nvPr/>
        </p:nvSpPr>
        <p:spPr>
          <a:xfrm>
            <a:off x="325027" y="1678444"/>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pic>
        <p:nvPicPr>
          <p:cNvPr id="10" name="Picture 9"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8185792" y="454810"/>
            <a:ext cx="2826273" cy="533333"/>
          </a:xfrm>
          <a:prstGeom prst="rect">
            <a:avLst/>
          </a:prstGeom>
        </p:spPr>
      </p:pic>
      <p:pic>
        <p:nvPicPr>
          <p:cNvPr id="12" name="Picture 11"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
        <p:nvSpPr>
          <p:cNvPr id="13" name="Footer Placeholder 12"/>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646575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7470" y="1657159"/>
            <a:ext cx="8229600" cy="533400"/>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4" name="Content Placeholder 3"/>
          <p:cNvSpPr>
            <a:spLocks noGrp="1"/>
          </p:cNvSpPr>
          <p:nvPr>
            <p:ph idx="4294967295"/>
          </p:nvPr>
        </p:nvSpPr>
        <p:spPr>
          <a:xfrm>
            <a:off x="615931" y="2286931"/>
            <a:ext cx="8578850" cy="569913"/>
          </a:xfrm>
        </p:spPr>
        <p:txBody>
          <a:bodyPr>
            <a:normAutofit/>
          </a:bodyPr>
          <a:lstStyle/>
          <a:p>
            <a:pPr marL="0" indent="0">
              <a:buNone/>
            </a:pPr>
            <a:r>
              <a:rPr lang="en-US" dirty="0">
                <a:solidFill>
                  <a:schemeClr val="tx1"/>
                </a:solidFill>
                <a:latin typeface="+mj-lt"/>
              </a:rPr>
              <a:t>3. Click on “Purchase Requisition” links as shown below and proceed:</a:t>
            </a:r>
          </a:p>
        </p:txBody>
      </p:sp>
      <p:pic>
        <p:nvPicPr>
          <p:cNvPr id="5" name="Picture 4"/>
          <p:cNvPicPr>
            <a:picLocks noChangeAspect="1"/>
          </p:cNvPicPr>
          <p:nvPr/>
        </p:nvPicPr>
        <p:blipFill>
          <a:blip r:embed="rId2"/>
          <a:stretch>
            <a:fillRect/>
          </a:stretch>
        </p:blipFill>
        <p:spPr>
          <a:xfrm>
            <a:off x="615931" y="2788241"/>
            <a:ext cx="9144000" cy="1657350"/>
          </a:xfrm>
          <a:prstGeom prst="rect">
            <a:avLst/>
          </a:prstGeom>
        </p:spPr>
      </p:pic>
      <p:pic>
        <p:nvPicPr>
          <p:cNvPr id="8" name="Picture 7"/>
          <p:cNvPicPr>
            <a:picLocks noChangeAspect="1"/>
          </p:cNvPicPr>
          <p:nvPr/>
        </p:nvPicPr>
        <p:blipFill>
          <a:blip r:embed="rId3"/>
          <a:stretch>
            <a:fillRect/>
          </a:stretch>
        </p:blipFill>
        <p:spPr>
          <a:xfrm>
            <a:off x="736680" y="4642999"/>
            <a:ext cx="9144000" cy="1397621"/>
          </a:xfrm>
          <a:prstGeom prst="rect">
            <a:avLst/>
          </a:prstGeom>
        </p:spPr>
      </p:pic>
      <p:pic>
        <p:nvPicPr>
          <p:cNvPr id="6" name="Picture 5" descr="BULogoM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8185792" y="454810"/>
            <a:ext cx="2826273" cy="533333"/>
          </a:xfrm>
          <a:prstGeom prst="rect">
            <a:avLst/>
          </a:prstGeom>
        </p:spPr>
      </p:pic>
      <p:pic>
        <p:nvPicPr>
          <p:cNvPr id="9" name="Picture 8" descr="&lt;strong&gt;Partnership&lt;/strong&gt; | World Dance Counci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11" name="Content Placeholder 3"/>
          <p:cNvSpPr txBox="1">
            <a:spLocks/>
          </p:cNvSpPr>
          <p:nvPr/>
        </p:nvSpPr>
        <p:spPr>
          <a:xfrm>
            <a:off x="512064" y="1616098"/>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pPr/>
              <a:t>29</a:t>
            </a:fld>
            <a:endParaRPr lang="en-US" dirty="0"/>
          </a:p>
        </p:txBody>
      </p:sp>
      <p:sp>
        <p:nvSpPr>
          <p:cNvPr id="13" name="Footer Placeholder 12"/>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507715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8185792" y="454810"/>
            <a:ext cx="2826273" cy="533333"/>
          </a:xfrm>
          <a:prstGeom prst="rect">
            <a:avLst/>
          </a:prstGeom>
        </p:spPr>
      </p:pic>
      <p:pic>
        <p:nvPicPr>
          <p:cNvPr id="12" name="Picture 11"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3" name="TextBox 2"/>
          <p:cNvSpPr txBox="1"/>
          <p:nvPr/>
        </p:nvSpPr>
        <p:spPr>
          <a:xfrm>
            <a:off x="996697" y="1920240"/>
            <a:ext cx="3054095" cy="400110"/>
          </a:xfrm>
          <a:prstGeom prst="rect">
            <a:avLst/>
          </a:prstGeom>
          <a:noFill/>
        </p:spPr>
        <p:txBody>
          <a:bodyPr wrap="square" rtlCol="0">
            <a:spAutoFit/>
          </a:bodyPr>
          <a:lstStyle/>
          <a:p>
            <a:r>
              <a:rPr lang="en-US" sz="2000" u="sng" dirty="0" smtClean="0"/>
              <a:t>Bloomsburg</a:t>
            </a:r>
            <a:r>
              <a:rPr lang="en-US" u="sng" dirty="0" smtClean="0"/>
              <a:t> Team</a:t>
            </a:r>
            <a:endParaRPr lang="en-US" u="sng" dirty="0"/>
          </a:p>
        </p:txBody>
      </p:sp>
      <p:graphicFrame>
        <p:nvGraphicFramePr>
          <p:cNvPr id="5" name="Table 4"/>
          <p:cNvGraphicFramePr>
            <a:graphicFrameLocks noGrp="1"/>
          </p:cNvGraphicFramePr>
          <p:nvPr>
            <p:extLst>
              <p:ext uri="{D42A27DB-BD31-4B8C-83A1-F6EECF244321}">
                <p14:modId xmlns:p14="http://schemas.microsoft.com/office/powerpoint/2010/main" val="574228249"/>
              </p:ext>
            </p:extLst>
          </p:nvPr>
        </p:nvGraphicFramePr>
        <p:xfrm>
          <a:off x="996697" y="2587751"/>
          <a:ext cx="10015368" cy="3264408"/>
        </p:xfrm>
        <a:graphic>
          <a:graphicData uri="http://schemas.openxmlformats.org/drawingml/2006/table">
            <a:tbl>
              <a:tblPr firstRow="1" firstCol="1" bandRow="1"/>
              <a:tblGrid>
                <a:gridCol w="1570325">
                  <a:extLst>
                    <a:ext uri="{9D8B030D-6E8A-4147-A177-3AD203B41FA5}">
                      <a16:colId xmlns:a16="http://schemas.microsoft.com/office/drawing/2014/main" val="2951795099"/>
                    </a:ext>
                  </a:extLst>
                </a:gridCol>
                <a:gridCol w="1740639">
                  <a:extLst>
                    <a:ext uri="{9D8B030D-6E8A-4147-A177-3AD203B41FA5}">
                      <a16:colId xmlns:a16="http://schemas.microsoft.com/office/drawing/2014/main" val="1745930324"/>
                    </a:ext>
                  </a:extLst>
                </a:gridCol>
                <a:gridCol w="1793125">
                  <a:extLst>
                    <a:ext uri="{9D8B030D-6E8A-4147-A177-3AD203B41FA5}">
                      <a16:colId xmlns:a16="http://schemas.microsoft.com/office/drawing/2014/main" val="3723698654"/>
                    </a:ext>
                  </a:extLst>
                </a:gridCol>
                <a:gridCol w="2360842">
                  <a:extLst>
                    <a:ext uri="{9D8B030D-6E8A-4147-A177-3AD203B41FA5}">
                      <a16:colId xmlns:a16="http://schemas.microsoft.com/office/drawing/2014/main" val="1056951556"/>
                    </a:ext>
                  </a:extLst>
                </a:gridCol>
                <a:gridCol w="1688152">
                  <a:extLst>
                    <a:ext uri="{9D8B030D-6E8A-4147-A177-3AD203B41FA5}">
                      <a16:colId xmlns:a16="http://schemas.microsoft.com/office/drawing/2014/main" val="59936579"/>
                    </a:ext>
                  </a:extLst>
                </a:gridCol>
                <a:gridCol w="862285">
                  <a:extLst>
                    <a:ext uri="{9D8B030D-6E8A-4147-A177-3AD203B41FA5}">
                      <a16:colId xmlns:a16="http://schemas.microsoft.com/office/drawing/2014/main" val="41430733"/>
                    </a:ext>
                  </a:extLst>
                </a:gridCol>
              </a:tblGrid>
              <a:tr h="466344">
                <a:tc>
                  <a:txBody>
                    <a:bodyPr/>
                    <a:lstStyle/>
                    <a:p>
                      <a:pPr marL="0" marR="0" algn="ctr">
                        <a:lnSpc>
                          <a:spcPct val="115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Primary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Duties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23033534"/>
                  </a:ext>
                </a:extLst>
              </a:tr>
              <a:tr h="466344">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Jeff Mandel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Director of Procurement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(570) 389-4045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hlinkClick r:id="rId5"/>
                        </a:rPr>
                        <a:t>jmandel@mansfield.edu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Program support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42502"/>
                  </a:ext>
                </a:extLst>
              </a:tr>
              <a:tr h="466344">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Jeff Ulanoski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Assist. Director of Procurement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(570) 389-4313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hlinkClick r:id="rId6"/>
                        </a:rPr>
                        <a:t>julanoski@mansfield.edu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Pcard</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administration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515405"/>
                  </a:ext>
                </a:extLst>
              </a:tr>
              <a:tr h="466344">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Brandi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Yagle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Contract</a:t>
                      </a:r>
                      <a:r>
                        <a:rPr lang="en-US" sz="1000" baseline="0" dirty="0" smtClean="0">
                          <a:effectLst/>
                          <a:latin typeface="Times New Roman" panose="02020603050405020304" pitchFamily="18" charset="0"/>
                          <a:ea typeface="Calibri" panose="020F0502020204030204" pitchFamily="34" charset="0"/>
                          <a:cs typeface="Times New Roman" panose="02020603050405020304" pitchFamily="18" charset="0"/>
                        </a:rPr>
                        <a:t> Specialist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(570) 389-4314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hlinkClick r:id="rId7"/>
                        </a:rPr>
                        <a:t>byagle@mansfield.edu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Services/Contracts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675508"/>
                  </a:ext>
                </a:extLst>
              </a:tr>
              <a:tr h="466344">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Jamie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Cotner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Purchasing</a:t>
                      </a:r>
                      <a:r>
                        <a:rPr lang="en-US" sz="1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Agent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(570) 389-4311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hlinkClick r:id="rId8"/>
                        </a:rPr>
                        <a:t>jcotner@mansfield.edu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General </a:t>
                      </a: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purchases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284851"/>
                  </a:ext>
                </a:extLst>
              </a:tr>
              <a:tr h="466344">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Carrie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Adams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Purchasing Agent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(570)</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389-4314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hlinkClick r:id="rId9"/>
                        </a:rPr>
                        <a:t>cadams@mansfield.edu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General </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purchases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621047"/>
                  </a:ext>
                </a:extLst>
              </a:tr>
              <a:tr h="466344">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Chris Rovito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Clerk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(570)</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389-4311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hlinkClick r:id="rId10"/>
                        </a:rPr>
                        <a:t>crovito@Mansfield.edu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General</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purchases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209218"/>
                  </a:ext>
                </a:extLst>
              </a:tr>
            </a:tbl>
          </a:graphicData>
        </a:graphic>
      </p:graphicFrame>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Footer Placeholder 7"/>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135304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6450" y="1641267"/>
            <a:ext cx="8229600" cy="533400"/>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3" name="Content Placeholder 2"/>
          <p:cNvSpPr>
            <a:spLocks noGrp="1"/>
          </p:cNvSpPr>
          <p:nvPr>
            <p:ph idx="4294967295"/>
          </p:nvPr>
        </p:nvSpPr>
        <p:spPr>
          <a:xfrm>
            <a:off x="599090" y="2221831"/>
            <a:ext cx="8229600" cy="517525"/>
          </a:xfrm>
        </p:spPr>
        <p:txBody>
          <a:bodyPr>
            <a:normAutofit/>
          </a:bodyPr>
          <a:lstStyle/>
          <a:p>
            <a:pPr marL="0" indent="0">
              <a:buNone/>
            </a:pPr>
            <a:r>
              <a:rPr lang="en-US" dirty="0">
                <a:solidFill>
                  <a:schemeClr val="tx1"/>
                </a:solidFill>
                <a:latin typeface="+mj-lt"/>
              </a:rPr>
              <a:t>4. Click on “Create New Requisition”:</a:t>
            </a:r>
          </a:p>
        </p:txBody>
      </p:sp>
      <p:pic>
        <p:nvPicPr>
          <p:cNvPr id="5" name="Content Placeholder 6"/>
          <p:cNvPicPr>
            <a:picLocks noChangeAspect="1"/>
          </p:cNvPicPr>
          <p:nvPr/>
        </p:nvPicPr>
        <p:blipFill>
          <a:blip r:embed="rId2"/>
          <a:stretch>
            <a:fillRect/>
          </a:stretch>
        </p:blipFill>
        <p:spPr>
          <a:xfrm>
            <a:off x="731153" y="2739356"/>
            <a:ext cx="8867775" cy="3368824"/>
          </a:xfrm>
          <a:prstGeom prst="rect">
            <a:avLst/>
          </a:prstGeom>
        </p:spPr>
      </p:pic>
      <p:sp>
        <p:nvSpPr>
          <p:cNvPr id="6" name="Content Placeholder 3"/>
          <p:cNvSpPr txBox="1">
            <a:spLocks/>
          </p:cNvSpPr>
          <p:nvPr/>
        </p:nvSpPr>
        <p:spPr>
          <a:xfrm>
            <a:off x="512064" y="1616098"/>
            <a:ext cx="11392834"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pic>
        <p:nvPicPr>
          <p:cNvPr id="8" name="Picture 7"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8185792" y="454810"/>
            <a:ext cx="2826273" cy="533333"/>
          </a:xfrm>
          <a:prstGeom prst="rect">
            <a:avLst/>
          </a:prstGeom>
        </p:spPr>
      </p:pic>
      <p:pic>
        <p:nvPicPr>
          <p:cNvPr id="10" name="Picture 9"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7" name="Slide Number Placeholder 6"/>
          <p:cNvSpPr>
            <a:spLocks noGrp="1"/>
          </p:cNvSpPr>
          <p:nvPr>
            <p:ph type="sldNum" sz="quarter" idx="12"/>
          </p:nvPr>
        </p:nvSpPr>
        <p:spPr/>
        <p:txBody>
          <a:bodyPr/>
          <a:lstStyle/>
          <a:p>
            <a:fld id="{D57F1E4F-1CFF-5643-939E-217C01CDF565}" type="slidenum">
              <a:rPr lang="en-US" smtClean="0"/>
              <a:pPr/>
              <a:t>30</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736115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8373" y="1638995"/>
            <a:ext cx="8229600" cy="533400"/>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3" name="Content Placeholder 2"/>
          <p:cNvSpPr>
            <a:spLocks noGrp="1"/>
          </p:cNvSpPr>
          <p:nvPr>
            <p:ph idx="4294967295"/>
          </p:nvPr>
        </p:nvSpPr>
        <p:spPr>
          <a:xfrm>
            <a:off x="630621" y="2311187"/>
            <a:ext cx="8229600" cy="3640138"/>
          </a:xfrm>
        </p:spPr>
        <p:txBody>
          <a:bodyPr>
            <a:normAutofit/>
          </a:bodyPr>
          <a:lstStyle/>
          <a:p>
            <a:pPr marL="0" indent="0">
              <a:buNone/>
            </a:pPr>
            <a:r>
              <a:rPr lang="en-US" dirty="0">
                <a:solidFill>
                  <a:schemeClr val="tx1"/>
                </a:solidFill>
                <a:latin typeface="+mj-lt"/>
              </a:rPr>
              <a:t> </a:t>
            </a:r>
            <a:r>
              <a:rPr lang="en-US" b="1" u="sng" dirty="0">
                <a:solidFill>
                  <a:schemeClr val="tx1"/>
                </a:solidFill>
                <a:latin typeface="+mj-lt"/>
              </a:rPr>
              <a:t>Notes:</a:t>
            </a:r>
          </a:p>
          <a:p>
            <a:pPr>
              <a:buFont typeface="Wingdings" panose="05000000000000000000" pitchFamily="2" charset="2"/>
              <a:buChar char="§"/>
            </a:pPr>
            <a:r>
              <a:rPr lang="en-US" dirty="0">
                <a:solidFill>
                  <a:schemeClr val="tx1"/>
                </a:solidFill>
                <a:latin typeface="+mj-lt"/>
              </a:rPr>
              <a:t> Attachments can be added in create/change. If in create, you must save the requisition first and then select a line to get the attachment tab to </a:t>
            </a:r>
            <a:r>
              <a:rPr lang="en-US" dirty="0" smtClean="0">
                <a:solidFill>
                  <a:schemeClr val="tx1"/>
                </a:solidFill>
                <a:latin typeface="+mj-lt"/>
              </a:rPr>
              <a:t>appear.</a:t>
            </a:r>
          </a:p>
          <a:p>
            <a:pPr>
              <a:buFont typeface="Wingdings" panose="05000000000000000000" pitchFamily="2" charset="2"/>
              <a:buChar char="§"/>
            </a:pPr>
            <a:r>
              <a:rPr lang="en-US" dirty="0" smtClean="0">
                <a:solidFill>
                  <a:schemeClr val="tx1"/>
                </a:solidFill>
                <a:latin typeface="+mj-lt"/>
              </a:rPr>
              <a:t>Once </a:t>
            </a:r>
            <a:r>
              <a:rPr lang="en-US" dirty="0">
                <a:solidFill>
                  <a:schemeClr val="tx1"/>
                </a:solidFill>
                <a:latin typeface="+mj-lt"/>
              </a:rPr>
              <a:t>saved on the portal, the requisition is immediately created in </a:t>
            </a:r>
            <a:r>
              <a:rPr lang="en-US" dirty="0" smtClean="0">
                <a:solidFill>
                  <a:schemeClr val="tx1"/>
                </a:solidFill>
                <a:latin typeface="+mj-lt"/>
              </a:rPr>
              <a:t>SAP.</a:t>
            </a:r>
          </a:p>
          <a:p>
            <a:pPr>
              <a:buFont typeface="Wingdings" panose="05000000000000000000" pitchFamily="2" charset="2"/>
              <a:buChar char="§"/>
            </a:pPr>
            <a:r>
              <a:rPr lang="en-US" dirty="0" smtClean="0">
                <a:solidFill>
                  <a:schemeClr val="tx1"/>
                </a:solidFill>
                <a:latin typeface="+mj-lt"/>
              </a:rPr>
              <a:t>The </a:t>
            </a:r>
            <a:r>
              <a:rPr lang="en-US" dirty="0">
                <a:solidFill>
                  <a:schemeClr val="tx1"/>
                </a:solidFill>
                <a:latin typeface="+mj-lt"/>
              </a:rPr>
              <a:t>portal uses the same security roles assigned in </a:t>
            </a:r>
            <a:r>
              <a:rPr lang="en-US" dirty="0" smtClean="0">
                <a:solidFill>
                  <a:schemeClr val="tx1"/>
                </a:solidFill>
                <a:latin typeface="+mj-lt"/>
              </a:rPr>
              <a:t>SAP.</a:t>
            </a:r>
          </a:p>
          <a:p>
            <a:pPr>
              <a:buFont typeface="Wingdings" panose="05000000000000000000" pitchFamily="2" charset="2"/>
              <a:buChar char="§"/>
            </a:pPr>
            <a:r>
              <a:rPr lang="en-US" dirty="0" smtClean="0">
                <a:solidFill>
                  <a:schemeClr val="tx1"/>
                </a:solidFill>
                <a:latin typeface="+mj-lt"/>
              </a:rPr>
              <a:t>When </a:t>
            </a:r>
            <a:r>
              <a:rPr lang="en-US" dirty="0">
                <a:solidFill>
                  <a:schemeClr val="tx1"/>
                </a:solidFill>
                <a:latin typeface="+mj-lt"/>
              </a:rPr>
              <a:t>creating a new </a:t>
            </a:r>
            <a:r>
              <a:rPr lang="en-US" dirty="0" smtClean="0">
                <a:solidFill>
                  <a:schemeClr val="tx1"/>
                </a:solidFill>
                <a:latin typeface="+mj-lt"/>
              </a:rPr>
              <a:t>PR, </a:t>
            </a:r>
            <a:r>
              <a:rPr lang="en-US" dirty="0">
                <a:solidFill>
                  <a:schemeClr val="tx1"/>
                </a:solidFill>
                <a:latin typeface="+mj-lt"/>
              </a:rPr>
              <a:t>you will not see the release strategy tab (if applicable) until you save the </a:t>
            </a:r>
            <a:r>
              <a:rPr lang="en-US" dirty="0" smtClean="0">
                <a:solidFill>
                  <a:schemeClr val="tx1"/>
                </a:solidFill>
                <a:latin typeface="+mj-lt"/>
              </a:rPr>
              <a:t>line.</a:t>
            </a:r>
          </a:p>
          <a:p>
            <a:pPr>
              <a:buFont typeface="Wingdings" panose="05000000000000000000" pitchFamily="2" charset="2"/>
              <a:buChar char="§"/>
            </a:pPr>
            <a:r>
              <a:rPr lang="en-US" dirty="0" smtClean="0">
                <a:solidFill>
                  <a:schemeClr val="tx1"/>
                </a:solidFill>
                <a:latin typeface="+mj-lt"/>
              </a:rPr>
              <a:t>For </a:t>
            </a:r>
            <a:r>
              <a:rPr lang="en-US" dirty="0">
                <a:solidFill>
                  <a:schemeClr val="tx1"/>
                </a:solidFill>
                <a:latin typeface="+mj-lt"/>
              </a:rPr>
              <a:t>a multiple line </a:t>
            </a:r>
            <a:r>
              <a:rPr lang="en-US" dirty="0" smtClean="0">
                <a:solidFill>
                  <a:schemeClr val="tx1"/>
                </a:solidFill>
                <a:latin typeface="+mj-lt"/>
              </a:rPr>
              <a:t>PR, </a:t>
            </a:r>
            <a:r>
              <a:rPr lang="en-US" dirty="0">
                <a:solidFill>
                  <a:schemeClr val="tx1"/>
                </a:solidFill>
                <a:latin typeface="+mj-lt"/>
              </a:rPr>
              <a:t>select the appropriate line to the see the line item details.</a:t>
            </a: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7" name="Content Placeholder 3"/>
          <p:cNvSpPr txBox="1">
            <a:spLocks/>
          </p:cNvSpPr>
          <p:nvPr/>
        </p:nvSpPr>
        <p:spPr>
          <a:xfrm>
            <a:off x="512064" y="1616098"/>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31</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382831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1640" y="1676152"/>
            <a:ext cx="11862193" cy="323328"/>
          </a:xfrm>
        </p:spPr>
        <p:txBody>
          <a:bodyPr>
            <a:noAutofit/>
          </a:bodyPr>
          <a:lstStyle/>
          <a:p>
            <a:pPr marL="0" indent="0">
              <a:buNone/>
            </a:pPr>
            <a:r>
              <a:rPr lang="en-US" sz="1800" dirty="0">
                <a:solidFill>
                  <a:schemeClr val="tx1"/>
                </a:solidFill>
                <a:latin typeface="+mj-lt"/>
              </a:rPr>
              <a:t>5. Click on “General” tab to enter Purchasing Group and Basic Order </a:t>
            </a:r>
            <a:r>
              <a:rPr lang="en-US" sz="1800" dirty="0" smtClean="0">
                <a:solidFill>
                  <a:schemeClr val="tx1"/>
                </a:solidFill>
                <a:latin typeface="+mj-lt"/>
              </a:rPr>
              <a:t>Info: </a:t>
            </a:r>
            <a:r>
              <a:rPr lang="en-US" sz="1800" dirty="0">
                <a:solidFill>
                  <a:schemeClr val="tx1"/>
                </a:solidFill>
                <a:latin typeface="+mj-lt"/>
              </a:rPr>
              <a:t>Fill in required information. Remember to Save Item.</a:t>
            </a:r>
          </a:p>
        </p:txBody>
      </p:sp>
      <p:sp>
        <p:nvSpPr>
          <p:cNvPr id="2" name="Title 1"/>
          <p:cNvSpPr>
            <a:spLocks noGrp="1"/>
          </p:cNvSpPr>
          <p:nvPr>
            <p:ph type="title" idx="4294967295"/>
          </p:nvPr>
        </p:nvSpPr>
        <p:spPr>
          <a:xfrm>
            <a:off x="-43808" y="1100155"/>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pic>
        <p:nvPicPr>
          <p:cNvPr id="4" name="Picture 3"/>
          <p:cNvPicPr>
            <a:picLocks noChangeAspect="1"/>
          </p:cNvPicPr>
          <p:nvPr/>
        </p:nvPicPr>
        <p:blipFill>
          <a:blip r:embed="rId2"/>
          <a:stretch>
            <a:fillRect/>
          </a:stretch>
        </p:blipFill>
        <p:spPr>
          <a:xfrm>
            <a:off x="599090" y="2146150"/>
            <a:ext cx="10709973" cy="4142562"/>
          </a:xfrm>
          <a:prstGeom prst="rect">
            <a:avLst/>
          </a:prstGeom>
        </p:spPr>
      </p:pic>
      <p:pic>
        <p:nvPicPr>
          <p:cNvPr id="6" name="Picture 5"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697" y="53422"/>
            <a:ext cx="1374194" cy="87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8185792" y="245302"/>
            <a:ext cx="2003503" cy="378072"/>
          </a:xfrm>
          <a:prstGeom prst="rect">
            <a:avLst/>
          </a:prstGeom>
        </p:spPr>
      </p:pic>
      <p:pic>
        <p:nvPicPr>
          <p:cNvPr id="8" name="Picture 7"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4622" y="245301"/>
            <a:ext cx="1951096" cy="823220"/>
          </a:xfrm>
          <a:prstGeom prst="rect">
            <a:avLst/>
          </a:prstGeom>
        </p:spPr>
      </p:pic>
      <p:sp>
        <p:nvSpPr>
          <p:cNvPr id="9" name="Content Placeholder 3"/>
          <p:cNvSpPr txBox="1">
            <a:spLocks/>
          </p:cNvSpPr>
          <p:nvPr/>
        </p:nvSpPr>
        <p:spPr>
          <a:xfrm>
            <a:off x="88068" y="1631969"/>
            <a:ext cx="11683518" cy="522603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pPr/>
              <a:t>32</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454638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4221" y="108451"/>
            <a:ext cx="10058400" cy="1449387"/>
          </a:xfrm>
        </p:spPr>
        <p:txBody>
          <a:bodyPr>
            <a:normAutofit/>
          </a:bodyPr>
          <a:lstStyle/>
          <a:p>
            <a:r>
              <a:rPr lang="en-US" sz="3200" dirty="0" smtClean="0">
                <a:solidFill>
                  <a:schemeClr val="tx1"/>
                </a:solidFill>
              </a:rPr>
              <a:t>     </a:t>
            </a:r>
            <a:br>
              <a:rPr lang="en-US" sz="3200" dirty="0" smtClean="0">
                <a:solidFill>
                  <a:schemeClr val="tx1"/>
                </a:solidFill>
              </a:rPr>
            </a:br>
            <a:r>
              <a:rPr lang="en-US" sz="3200" dirty="0" smtClean="0">
                <a:solidFill>
                  <a:schemeClr val="tx1"/>
                </a:solidFill>
              </a:rPr>
              <a:t>Creating a Purchase Requisition in ESS Portal </a:t>
            </a:r>
            <a:endParaRPr lang="en-US" sz="3200" dirty="0">
              <a:solidFill>
                <a:schemeClr val="tx1"/>
              </a:solidFill>
            </a:endParaRPr>
          </a:p>
        </p:txBody>
      </p:sp>
      <p:pic>
        <p:nvPicPr>
          <p:cNvPr id="4" name="Picture 3"/>
          <p:cNvPicPr>
            <a:picLocks noChangeAspect="1"/>
          </p:cNvPicPr>
          <p:nvPr/>
        </p:nvPicPr>
        <p:blipFill>
          <a:blip r:embed="rId2"/>
          <a:stretch>
            <a:fillRect/>
          </a:stretch>
        </p:blipFill>
        <p:spPr>
          <a:xfrm>
            <a:off x="379664" y="1866447"/>
            <a:ext cx="9277580" cy="4316077"/>
          </a:xfrm>
          <a:prstGeom prst="rect">
            <a:avLst/>
          </a:prstGeom>
        </p:spPr>
      </p:pic>
      <p:pic>
        <p:nvPicPr>
          <p:cNvPr id="7" name="Picture 6"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07" y="0"/>
            <a:ext cx="1623023" cy="102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8175403" y="191880"/>
            <a:ext cx="2366284" cy="446531"/>
          </a:xfrm>
          <a:prstGeom prst="rect">
            <a:avLst/>
          </a:prstGeom>
        </p:spPr>
      </p:pic>
      <p:pic>
        <p:nvPicPr>
          <p:cNvPr id="9" name="Picture 8"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233" y="191880"/>
            <a:ext cx="2107078" cy="889033"/>
          </a:xfrm>
          <a:prstGeom prst="rect">
            <a:avLst/>
          </a:prstGeom>
        </p:spPr>
      </p:pic>
      <p:sp>
        <p:nvSpPr>
          <p:cNvPr id="11" name="Content Placeholder 2"/>
          <p:cNvSpPr txBox="1">
            <a:spLocks/>
          </p:cNvSpPr>
          <p:nvPr/>
        </p:nvSpPr>
        <p:spPr>
          <a:xfrm>
            <a:off x="314221" y="1557838"/>
            <a:ext cx="8229600" cy="61721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dirty="0" smtClean="0">
                <a:solidFill>
                  <a:schemeClr val="tx1"/>
                </a:solidFill>
                <a:latin typeface="+mj-lt"/>
              </a:rPr>
              <a:t>6. Click on “Account Assignment” tab to enter </a:t>
            </a:r>
            <a:r>
              <a:rPr lang="en-US" sz="1800" dirty="0" smtClean="0">
                <a:solidFill>
                  <a:schemeClr val="tx1"/>
                </a:solidFill>
                <a:latin typeface="+mj-lt"/>
              </a:rPr>
              <a:t>GL </a:t>
            </a:r>
            <a:r>
              <a:rPr lang="en-US" sz="1800" dirty="0" smtClean="0">
                <a:solidFill>
                  <a:schemeClr val="tx1"/>
                </a:solidFill>
                <a:latin typeface="+mj-lt"/>
              </a:rPr>
              <a:t>&amp; </a:t>
            </a:r>
            <a:r>
              <a:rPr lang="en-US" sz="1800" dirty="0" smtClean="0">
                <a:solidFill>
                  <a:schemeClr val="tx1"/>
                </a:solidFill>
                <a:latin typeface="+mj-lt"/>
              </a:rPr>
              <a:t>Funds </a:t>
            </a:r>
            <a:r>
              <a:rPr lang="en-US" sz="1800" dirty="0" smtClean="0">
                <a:solidFill>
                  <a:schemeClr val="tx1"/>
                </a:solidFill>
                <a:latin typeface="+mj-lt"/>
              </a:rPr>
              <a:t>Center:</a:t>
            </a:r>
            <a:endParaRPr lang="en-US" sz="1800" dirty="0">
              <a:solidFill>
                <a:schemeClr val="tx1"/>
              </a:solidFill>
              <a:latin typeface="+mj-lt"/>
            </a:endParaRPr>
          </a:p>
        </p:txBody>
      </p:sp>
      <p:sp>
        <p:nvSpPr>
          <p:cNvPr id="10" name="Content Placeholder 3"/>
          <p:cNvSpPr txBox="1">
            <a:spLocks/>
          </p:cNvSpPr>
          <p:nvPr/>
        </p:nvSpPr>
        <p:spPr>
          <a:xfrm>
            <a:off x="314221" y="1477106"/>
            <a:ext cx="10780776" cy="5380894"/>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4270377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9809" y="1329796"/>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3" name="Content Placeholder 2"/>
          <p:cNvSpPr>
            <a:spLocks noGrp="1"/>
          </p:cNvSpPr>
          <p:nvPr>
            <p:ph idx="4294967295"/>
          </p:nvPr>
        </p:nvSpPr>
        <p:spPr>
          <a:xfrm>
            <a:off x="391869" y="1957751"/>
            <a:ext cx="8229600" cy="455612"/>
          </a:xfrm>
        </p:spPr>
        <p:txBody>
          <a:bodyPr>
            <a:normAutofit/>
          </a:bodyPr>
          <a:lstStyle/>
          <a:p>
            <a:pPr marL="0" indent="0">
              <a:buNone/>
            </a:pPr>
            <a:r>
              <a:rPr lang="en-US" sz="1800" dirty="0">
                <a:solidFill>
                  <a:schemeClr val="tx1"/>
                </a:solidFill>
                <a:latin typeface="+mj-lt"/>
              </a:rPr>
              <a:t>7. Click on “Text” tab to enter additional info to be printed on Purchase Order:</a:t>
            </a:r>
          </a:p>
        </p:txBody>
      </p:sp>
      <p:pic>
        <p:nvPicPr>
          <p:cNvPr id="6" name="Picture 5"/>
          <p:cNvPicPr>
            <a:picLocks noChangeAspect="1"/>
          </p:cNvPicPr>
          <p:nvPr/>
        </p:nvPicPr>
        <p:blipFill>
          <a:blip r:embed="rId2"/>
          <a:stretch>
            <a:fillRect/>
          </a:stretch>
        </p:blipFill>
        <p:spPr>
          <a:xfrm>
            <a:off x="512064" y="2422872"/>
            <a:ext cx="7381009" cy="3579449"/>
          </a:xfrm>
          <a:prstGeom prst="rect">
            <a:avLst/>
          </a:prstGeom>
        </p:spPr>
      </p:pic>
      <p:pic>
        <p:nvPicPr>
          <p:cNvPr id="8" name="Picture 7"/>
          <p:cNvPicPr>
            <a:picLocks noChangeAspect="1"/>
          </p:cNvPicPr>
          <p:nvPr/>
        </p:nvPicPr>
        <p:blipFill>
          <a:blip r:embed="rId3"/>
          <a:stretch>
            <a:fillRect/>
          </a:stretch>
        </p:blipFill>
        <p:spPr>
          <a:xfrm>
            <a:off x="2037473" y="6048262"/>
            <a:ext cx="4667901" cy="809738"/>
          </a:xfrm>
          <a:prstGeom prst="rect">
            <a:avLst/>
          </a:prstGeom>
        </p:spPr>
      </p:pic>
      <p:sp>
        <p:nvSpPr>
          <p:cNvPr id="7" name="Content Placeholder 3"/>
          <p:cNvSpPr txBox="1">
            <a:spLocks/>
          </p:cNvSpPr>
          <p:nvPr/>
        </p:nvSpPr>
        <p:spPr>
          <a:xfrm>
            <a:off x="314221" y="1868931"/>
            <a:ext cx="10780776" cy="417933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pic>
        <p:nvPicPr>
          <p:cNvPr id="9" name="Picture 8" descr="BULogoM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499" y="-30693"/>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8242594" y="161187"/>
            <a:ext cx="2826273" cy="533333"/>
          </a:xfrm>
          <a:prstGeom prst="rect">
            <a:avLst/>
          </a:prstGeom>
        </p:spPr>
      </p:pic>
      <p:pic>
        <p:nvPicPr>
          <p:cNvPr id="11" name="Picture 10" descr="&lt;strong&gt;Partnership&lt;/strong&gt; | World Dance Counci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1424" y="161187"/>
            <a:ext cx="2752344" cy="11612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
        <p:nvSpPr>
          <p:cNvPr id="13" name="Footer Placeholder 12"/>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663934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4647" y="1828248"/>
            <a:ext cx="10690349" cy="769937"/>
          </a:xfrm>
        </p:spPr>
        <p:txBody>
          <a:bodyPr>
            <a:normAutofit/>
          </a:bodyPr>
          <a:lstStyle/>
          <a:p>
            <a:pPr marL="0" indent="0">
              <a:buNone/>
            </a:pPr>
            <a:r>
              <a:rPr lang="en-US" sz="1800" dirty="0">
                <a:solidFill>
                  <a:schemeClr val="tx1"/>
                </a:solidFill>
                <a:latin typeface="+mj-lt"/>
              </a:rPr>
              <a:t>8. </a:t>
            </a:r>
            <a:r>
              <a:rPr lang="en-US" sz="1800" dirty="0" smtClean="0">
                <a:solidFill>
                  <a:schemeClr val="tx1"/>
                </a:solidFill>
                <a:latin typeface="+mj-lt"/>
              </a:rPr>
              <a:t>After the Purchase Requisition is saved, the PR </a:t>
            </a:r>
            <a:r>
              <a:rPr lang="en-US" sz="1800" dirty="0">
                <a:solidFill>
                  <a:schemeClr val="tx1"/>
                </a:solidFill>
                <a:latin typeface="+mj-lt"/>
              </a:rPr>
              <a:t># will appear at bottom of screen and in the yellow box at the top:</a:t>
            </a:r>
          </a:p>
        </p:txBody>
      </p:sp>
      <p:sp>
        <p:nvSpPr>
          <p:cNvPr id="2" name="Title 1"/>
          <p:cNvSpPr>
            <a:spLocks noGrp="1"/>
          </p:cNvSpPr>
          <p:nvPr>
            <p:ph type="title" idx="4294967295"/>
          </p:nvPr>
        </p:nvSpPr>
        <p:spPr>
          <a:xfrm>
            <a:off x="1981200" y="1205018"/>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pic>
        <p:nvPicPr>
          <p:cNvPr id="9" name="Picture 8"/>
          <p:cNvPicPr>
            <a:picLocks noChangeAspect="1"/>
          </p:cNvPicPr>
          <p:nvPr/>
        </p:nvPicPr>
        <p:blipFill>
          <a:blip r:embed="rId2"/>
          <a:stretch>
            <a:fillRect/>
          </a:stretch>
        </p:blipFill>
        <p:spPr>
          <a:xfrm>
            <a:off x="404648" y="2664363"/>
            <a:ext cx="8229600" cy="3391373"/>
          </a:xfrm>
          <a:prstGeom prst="rect">
            <a:avLst/>
          </a:prstGeom>
        </p:spPr>
      </p:pic>
      <p:sp>
        <p:nvSpPr>
          <p:cNvPr id="4" name="Right Arrow 3"/>
          <p:cNvSpPr/>
          <p:nvPr/>
        </p:nvSpPr>
        <p:spPr>
          <a:xfrm rot="16200000">
            <a:off x="3803345" y="6083778"/>
            <a:ext cx="361950" cy="3333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06" y="151785"/>
            <a:ext cx="1513246" cy="9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8175402" y="343665"/>
            <a:ext cx="2206234" cy="416328"/>
          </a:xfrm>
          <a:prstGeom prst="rect">
            <a:avLst/>
          </a:prstGeom>
        </p:spPr>
      </p:pic>
      <p:pic>
        <p:nvPicPr>
          <p:cNvPr id="8" name="Picture 7"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231" y="343664"/>
            <a:ext cx="2148524" cy="906520"/>
          </a:xfrm>
          <a:prstGeom prst="rect">
            <a:avLst/>
          </a:prstGeom>
        </p:spPr>
      </p:pic>
      <p:sp>
        <p:nvSpPr>
          <p:cNvPr id="10" name="Content Placeholder 3"/>
          <p:cNvSpPr txBox="1">
            <a:spLocks/>
          </p:cNvSpPr>
          <p:nvPr/>
        </p:nvSpPr>
        <p:spPr>
          <a:xfrm>
            <a:off x="314221" y="1695209"/>
            <a:ext cx="10780776" cy="473623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11" name="Slide Number Placeholder 10"/>
          <p:cNvSpPr>
            <a:spLocks noGrp="1"/>
          </p:cNvSpPr>
          <p:nvPr>
            <p:ph type="sldNum" sz="quarter" idx="12"/>
          </p:nvPr>
        </p:nvSpPr>
        <p:spPr/>
        <p:txBody>
          <a:bodyPr/>
          <a:lstStyle/>
          <a:p>
            <a:fld id="{D57F1E4F-1CFF-5643-939E-217C01CDF565}" type="slidenum">
              <a:rPr lang="en-US" smtClean="0"/>
              <a:pPr/>
              <a:t>35</a:t>
            </a:fld>
            <a:endParaRPr lang="en-US" dirty="0"/>
          </a:p>
        </p:txBody>
      </p:sp>
      <p:sp>
        <p:nvSpPr>
          <p:cNvPr id="13" name="Footer Placeholder 12"/>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529893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9191" y="1429183"/>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pic>
        <p:nvPicPr>
          <p:cNvPr id="6" name="Content Placeholder 5"/>
          <p:cNvPicPr>
            <a:picLocks noGrp="1" noChangeAspect="1"/>
          </p:cNvPicPr>
          <p:nvPr>
            <p:ph idx="4294967295"/>
          </p:nvPr>
        </p:nvPicPr>
        <p:blipFill>
          <a:blip r:embed="rId2"/>
          <a:stretch>
            <a:fillRect/>
          </a:stretch>
        </p:blipFill>
        <p:spPr>
          <a:xfrm>
            <a:off x="314221" y="1931511"/>
            <a:ext cx="8229600" cy="4427248"/>
          </a:xfrm>
          <a:prstGeom prst="rect">
            <a:avLst/>
          </a:prstGeom>
        </p:spPr>
      </p:pic>
      <p:pic>
        <p:nvPicPr>
          <p:cNvPr id="4" name="Picture 3"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8175401" y="343664"/>
            <a:ext cx="2826273" cy="533333"/>
          </a:xfrm>
          <a:prstGeom prst="rect">
            <a:avLst/>
          </a:prstGeom>
        </p:spPr>
      </p:pic>
      <p:pic>
        <p:nvPicPr>
          <p:cNvPr id="7" name="Picture 6"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231" y="242966"/>
            <a:ext cx="2752344" cy="1161288"/>
          </a:xfrm>
          <a:prstGeom prst="rect">
            <a:avLst/>
          </a:prstGeom>
        </p:spPr>
      </p:pic>
      <p:sp>
        <p:nvSpPr>
          <p:cNvPr id="8" name="Content Placeholder 3"/>
          <p:cNvSpPr txBox="1">
            <a:spLocks/>
          </p:cNvSpPr>
          <p:nvPr/>
        </p:nvSpPr>
        <p:spPr>
          <a:xfrm>
            <a:off x="314221" y="1868930"/>
            <a:ext cx="10780776" cy="44898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36</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163031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0363" y="1508196"/>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3" name="Content Placeholder 2"/>
          <p:cNvSpPr>
            <a:spLocks noGrp="1"/>
          </p:cNvSpPr>
          <p:nvPr>
            <p:ph idx="4294967295"/>
          </p:nvPr>
        </p:nvSpPr>
        <p:spPr>
          <a:xfrm>
            <a:off x="434985" y="2059037"/>
            <a:ext cx="8229600" cy="798513"/>
          </a:xfrm>
        </p:spPr>
        <p:txBody>
          <a:bodyPr>
            <a:normAutofit/>
          </a:bodyPr>
          <a:lstStyle/>
          <a:p>
            <a:pPr marL="0" indent="0">
              <a:buNone/>
            </a:pPr>
            <a:r>
              <a:rPr lang="en-US" sz="2400" dirty="0">
                <a:solidFill>
                  <a:schemeClr val="tx1"/>
                </a:solidFill>
                <a:latin typeface="+mj-lt"/>
              </a:rPr>
              <a:t>9. </a:t>
            </a:r>
            <a:r>
              <a:rPr lang="en-US" sz="2400" dirty="0" smtClean="0">
                <a:solidFill>
                  <a:schemeClr val="tx1"/>
                </a:solidFill>
                <a:latin typeface="+mj-lt"/>
              </a:rPr>
              <a:t>Adding </a:t>
            </a:r>
            <a:r>
              <a:rPr lang="en-US" sz="2400" dirty="0">
                <a:solidFill>
                  <a:schemeClr val="tx1"/>
                </a:solidFill>
                <a:latin typeface="+mj-lt"/>
              </a:rPr>
              <a:t>an attachment, select line item 1….</a:t>
            </a:r>
          </a:p>
        </p:txBody>
      </p:sp>
      <p:pic>
        <p:nvPicPr>
          <p:cNvPr id="4" name="Picture 3"/>
          <p:cNvPicPr>
            <a:picLocks noChangeAspect="1"/>
          </p:cNvPicPr>
          <p:nvPr/>
        </p:nvPicPr>
        <p:blipFill>
          <a:blip r:embed="rId2"/>
          <a:stretch>
            <a:fillRect/>
          </a:stretch>
        </p:blipFill>
        <p:spPr>
          <a:xfrm>
            <a:off x="314221" y="2575355"/>
            <a:ext cx="8229600" cy="3124353"/>
          </a:xfrm>
          <a:prstGeom prst="rect">
            <a:avLst/>
          </a:prstGeom>
        </p:spPr>
      </p:pic>
      <p:pic>
        <p:nvPicPr>
          <p:cNvPr id="5" name="Picture 4"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8175401" y="343664"/>
            <a:ext cx="2826273" cy="533333"/>
          </a:xfrm>
          <a:prstGeom prst="rect">
            <a:avLst/>
          </a:prstGeom>
        </p:spPr>
      </p:pic>
      <p:pic>
        <p:nvPicPr>
          <p:cNvPr id="7" name="Picture 6"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231" y="343664"/>
            <a:ext cx="2752344" cy="1161288"/>
          </a:xfrm>
          <a:prstGeom prst="rect">
            <a:avLst/>
          </a:prstGeom>
        </p:spPr>
      </p:pic>
      <p:sp>
        <p:nvSpPr>
          <p:cNvPr id="8" name="Content Placeholder 3"/>
          <p:cNvSpPr txBox="1">
            <a:spLocks/>
          </p:cNvSpPr>
          <p:nvPr/>
        </p:nvSpPr>
        <p:spPr>
          <a:xfrm>
            <a:off x="314221" y="2010524"/>
            <a:ext cx="10780776" cy="42644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pPr/>
              <a:t>37</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220878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431" y="1868930"/>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3" name="Content Placeholder 2"/>
          <p:cNvSpPr>
            <a:spLocks noGrp="1"/>
          </p:cNvSpPr>
          <p:nvPr>
            <p:ph idx="4294967295"/>
          </p:nvPr>
        </p:nvSpPr>
        <p:spPr>
          <a:xfrm>
            <a:off x="436179" y="2467874"/>
            <a:ext cx="8229600" cy="550862"/>
          </a:xfrm>
        </p:spPr>
        <p:txBody>
          <a:bodyPr>
            <a:normAutofit/>
          </a:bodyPr>
          <a:lstStyle/>
          <a:p>
            <a:pPr marL="0" indent="0">
              <a:buNone/>
            </a:pPr>
            <a:r>
              <a:rPr lang="en-US" sz="2400" dirty="0">
                <a:solidFill>
                  <a:schemeClr val="tx1"/>
                </a:solidFill>
                <a:latin typeface="+mj-lt"/>
              </a:rPr>
              <a:t>10. An “Attachment” tab will appear:</a:t>
            </a:r>
          </a:p>
        </p:txBody>
      </p:sp>
      <p:pic>
        <p:nvPicPr>
          <p:cNvPr id="5" name="Picture 4"/>
          <p:cNvPicPr>
            <a:picLocks noChangeAspect="1"/>
          </p:cNvPicPr>
          <p:nvPr/>
        </p:nvPicPr>
        <p:blipFill>
          <a:blip r:embed="rId2"/>
          <a:stretch>
            <a:fillRect/>
          </a:stretch>
        </p:blipFill>
        <p:spPr>
          <a:xfrm>
            <a:off x="436179" y="2890348"/>
            <a:ext cx="8993400" cy="2862652"/>
          </a:xfrm>
          <a:prstGeom prst="rect">
            <a:avLst/>
          </a:prstGeom>
        </p:spPr>
      </p:pic>
      <p:pic>
        <p:nvPicPr>
          <p:cNvPr id="6" name="Picture 5"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8175401" y="343664"/>
            <a:ext cx="2826273" cy="533333"/>
          </a:xfrm>
          <a:prstGeom prst="rect">
            <a:avLst/>
          </a:prstGeom>
        </p:spPr>
      </p:pic>
      <p:pic>
        <p:nvPicPr>
          <p:cNvPr id="8" name="Picture 7"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231" y="343664"/>
            <a:ext cx="2752344" cy="1161288"/>
          </a:xfrm>
          <a:prstGeom prst="rect">
            <a:avLst/>
          </a:prstGeom>
        </p:spPr>
      </p:pic>
      <p:sp>
        <p:nvSpPr>
          <p:cNvPr id="9" name="Content Placeholder 3"/>
          <p:cNvSpPr txBox="1">
            <a:spLocks/>
          </p:cNvSpPr>
          <p:nvPr/>
        </p:nvSpPr>
        <p:spPr>
          <a:xfrm>
            <a:off x="314221" y="1868930"/>
            <a:ext cx="10780776" cy="42644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pPr/>
              <a:t>38</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763120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11489" y="1732637"/>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3" name="Content Placeholder 2"/>
          <p:cNvSpPr>
            <a:spLocks noGrp="1"/>
          </p:cNvSpPr>
          <p:nvPr>
            <p:ph idx="4294967295"/>
          </p:nvPr>
        </p:nvSpPr>
        <p:spPr>
          <a:xfrm>
            <a:off x="448959" y="2506499"/>
            <a:ext cx="8229600" cy="550863"/>
          </a:xfrm>
        </p:spPr>
        <p:txBody>
          <a:bodyPr>
            <a:normAutofit/>
          </a:bodyPr>
          <a:lstStyle/>
          <a:p>
            <a:pPr marL="0" indent="0">
              <a:buNone/>
            </a:pPr>
            <a:r>
              <a:rPr lang="en-US" sz="2400" dirty="0">
                <a:solidFill>
                  <a:schemeClr val="tx1"/>
                </a:solidFill>
                <a:latin typeface="+mj-lt"/>
              </a:rPr>
              <a:t>11. Display Requisition</a:t>
            </a:r>
            <a:r>
              <a:rPr lang="en-US" sz="2400" dirty="0" smtClean="0">
                <a:solidFill>
                  <a:schemeClr val="tx1"/>
                </a:solidFill>
                <a:latin typeface="+mj-lt"/>
              </a:rPr>
              <a:t>:</a:t>
            </a:r>
            <a:endParaRPr lang="en-US" sz="2400" dirty="0">
              <a:solidFill>
                <a:schemeClr val="tx1"/>
              </a:solidFill>
              <a:latin typeface="+mj-lt"/>
            </a:endParaRPr>
          </a:p>
        </p:txBody>
      </p:sp>
      <p:pic>
        <p:nvPicPr>
          <p:cNvPr id="6" name="Picture 5"/>
          <p:cNvPicPr>
            <a:picLocks noChangeAspect="1"/>
          </p:cNvPicPr>
          <p:nvPr/>
        </p:nvPicPr>
        <p:blipFill>
          <a:blip r:embed="rId2"/>
          <a:stretch>
            <a:fillRect/>
          </a:stretch>
        </p:blipFill>
        <p:spPr>
          <a:xfrm>
            <a:off x="331751" y="2929512"/>
            <a:ext cx="7944959" cy="3429479"/>
          </a:xfrm>
          <a:prstGeom prst="rect">
            <a:avLst/>
          </a:prstGeom>
        </p:spPr>
      </p:pic>
      <p:pic>
        <p:nvPicPr>
          <p:cNvPr id="5" name="Picture 4"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8175401" y="343664"/>
            <a:ext cx="2826273" cy="533333"/>
          </a:xfrm>
          <a:prstGeom prst="rect">
            <a:avLst/>
          </a:prstGeom>
        </p:spPr>
      </p:pic>
      <p:pic>
        <p:nvPicPr>
          <p:cNvPr id="8" name="Picture 7"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231" y="343664"/>
            <a:ext cx="2752344" cy="1161288"/>
          </a:xfrm>
          <a:prstGeom prst="rect">
            <a:avLst/>
          </a:prstGeom>
        </p:spPr>
      </p:pic>
      <p:sp>
        <p:nvSpPr>
          <p:cNvPr id="9" name="Content Placeholder 3"/>
          <p:cNvSpPr txBox="1">
            <a:spLocks/>
          </p:cNvSpPr>
          <p:nvPr/>
        </p:nvSpPr>
        <p:spPr>
          <a:xfrm>
            <a:off x="314221" y="2360592"/>
            <a:ext cx="10780776" cy="3977146"/>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pPr/>
              <a:t>39</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667117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4294967295"/>
          </p:nvPr>
        </p:nvSpPr>
        <p:spPr>
          <a:xfrm>
            <a:off x="512064" y="1616098"/>
            <a:ext cx="10780776" cy="4601822"/>
          </a:xfrm>
          <a:ln>
            <a:solidFill>
              <a:schemeClr val="tx1"/>
            </a:solidFill>
          </a:ln>
        </p:spPr>
        <p:txBody>
          <a:bodyPr>
            <a:normAutofit fontScale="25000" lnSpcReduction="20000"/>
          </a:bodyPr>
          <a:lstStyle/>
          <a:p>
            <a:pPr marL="0" indent="0">
              <a:buNone/>
            </a:pPr>
            <a:r>
              <a:rPr lang="en-US" sz="9600" b="1" u="sng" dirty="0" smtClean="0">
                <a:latin typeface="+mj-lt"/>
              </a:rPr>
              <a:t>Workflow and Procedures</a:t>
            </a:r>
          </a:p>
          <a:p>
            <a:pPr marL="91440" lvl="1" indent="-91440">
              <a:lnSpc>
                <a:spcPct val="100000"/>
              </a:lnSpc>
              <a:spcBef>
                <a:spcPts val="1200"/>
              </a:spcBef>
              <a:spcAft>
                <a:spcPts val="200"/>
              </a:spcAft>
              <a:buSzPct val="100000"/>
              <a:buFont typeface="Wingdings" panose="05000000000000000000" pitchFamily="2" charset="2"/>
              <a:buChar char="§"/>
            </a:pPr>
            <a:r>
              <a:rPr lang="en-US" sz="7200" dirty="0">
                <a:latin typeface="+mj-lt"/>
              </a:rPr>
              <a:t>Purchasing requisition workflow at Mansfield will remain in place with individual line items in excess of </a:t>
            </a:r>
            <a:r>
              <a:rPr lang="en-US" sz="7200" dirty="0" smtClean="0">
                <a:latin typeface="+mj-lt"/>
              </a:rPr>
              <a:t>$200 </a:t>
            </a:r>
            <a:r>
              <a:rPr lang="en-US" sz="7200" dirty="0">
                <a:latin typeface="+mj-lt"/>
              </a:rPr>
              <a:t>requiring a fiscal review and approval prior to release to Purchasing</a:t>
            </a:r>
            <a:r>
              <a:rPr lang="en-US" sz="7200" dirty="0" smtClean="0">
                <a:latin typeface="+mj-lt"/>
              </a:rPr>
              <a:t>.</a:t>
            </a:r>
            <a:endParaRPr lang="en-US" sz="7200" dirty="0">
              <a:latin typeface="+mj-lt"/>
            </a:endParaRPr>
          </a:p>
          <a:p>
            <a:pPr marL="91440" lvl="1" indent="-91440">
              <a:lnSpc>
                <a:spcPct val="100000"/>
              </a:lnSpc>
              <a:spcBef>
                <a:spcPts val="1200"/>
              </a:spcBef>
              <a:spcAft>
                <a:spcPts val="200"/>
              </a:spcAft>
              <a:buSzPct val="100000"/>
              <a:buFont typeface="Wingdings" panose="05000000000000000000" pitchFamily="2" charset="2"/>
              <a:buChar char="§"/>
            </a:pPr>
            <a:r>
              <a:rPr lang="en-US" sz="7200" dirty="0" smtClean="0">
                <a:latin typeface="+mj-lt"/>
              </a:rPr>
              <a:t>Delegation of Authority from MU to BU staff is </a:t>
            </a:r>
            <a:r>
              <a:rPr lang="en-US" sz="7200" dirty="0" smtClean="0">
                <a:latin typeface="+mj-lt"/>
              </a:rPr>
              <a:t>complete.</a:t>
            </a:r>
            <a:endParaRPr lang="en-US" sz="7200" dirty="0" smtClean="0">
              <a:latin typeface="+mj-lt"/>
            </a:endParaRPr>
          </a:p>
          <a:p>
            <a:pPr marL="91440" lvl="1" indent="-91440">
              <a:lnSpc>
                <a:spcPct val="100000"/>
              </a:lnSpc>
              <a:spcBef>
                <a:spcPts val="1200"/>
              </a:spcBef>
              <a:spcAft>
                <a:spcPts val="200"/>
              </a:spcAft>
              <a:buSzPct val="100000"/>
              <a:buFont typeface="Wingdings" panose="05000000000000000000" pitchFamily="2" charset="2"/>
              <a:buChar char="§"/>
            </a:pPr>
            <a:r>
              <a:rPr lang="en-US" sz="7200" dirty="0" smtClean="0">
                <a:latin typeface="+mj-lt"/>
              </a:rPr>
              <a:t>BU will send PO’s and service purchase contracts (SPC) directly to the vendor.</a:t>
            </a:r>
          </a:p>
          <a:p>
            <a:pPr lvl="1">
              <a:buSzPct val="100000"/>
              <a:buFont typeface="Wingdings" panose="05000000000000000000" pitchFamily="2" charset="2"/>
              <a:buChar char="Ø"/>
            </a:pPr>
            <a:r>
              <a:rPr lang="en-US" sz="6800" dirty="0" smtClean="0">
                <a:latin typeface="+mj-lt"/>
              </a:rPr>
              <a:t> </a:t>
            </a:r>
            <a:r>
              <a:rPr lang="en-US" sz="8000" dirty="0" smtClean="0">
                <a:latin typeface="+mj-lt"/>
              </a:rPr>
              <a:t>Copies of SPC’s will be sent to requestors.</a:t>
            </a:r>
          </a:p>
          <a:p>
            <a:pPr marL="91440" lvl="1" indent="-91440">
              <a:lnSpc>
                <a:spcPct val="100000"/>
              </a:lnSpc>
              <a:spcBef>
                <a:spcPts val="1200"/>
              </a:spcBef>
              <a:spcAft>
                <a:spcPts val="200"/>
              </a:spcAft>
              <a:buSzPct val="100000"/>
              <a:buFont typeface="Wingdings" panose="05000000000000000000" pitchFamily="2" charset="2"/>
              <a:buChar char="§"/>
            </a:pPr>
            <a:r>
              <a:rPr lang="en-US" sz="7200" dirty="0" smtClean="0">
                <a:latin typeface="+mj-lt"/>
              </a:rPr>
              <a:t>Requests </a:t>
            </a:r>
            <a:r>
              <a:rPr lang="en-US" sz="7200" dirty="0">
                <a:latin typeface="+mj-lt"/>
              </a:rPr>
              <a:t>for services for MU should be initiated via a purchase </a:t>
            </a:r>
            <a:r>
              <a:rPr lang="en-US" sz="7200" dirty="0" smtClean="0">
                <a:latin typeface="+mj-lt"/>
              </a:rPr>
              <a:t>requisition.</a:t>
            </a:r>
            <a:endParaRPr lang="en-US" sz="7200" dirty="0">
              <a:latin typeface="+mj-lt"/>
            </a:endParaRPr>
          </a:p>
          <a:p>
            <a:pPr marL="91440" lvl="1" indent="-91440">
              <a:lnSpc>
                <a:spcPct val="100000"/>
              </a:lnSpc>
              <a:spcBef>
                <a:spcPts val="1200"/>
              </a:spcBef>
              <a:spcAft>
                <a:spcPts val="200"/>
              </a:spcAft>
              <a:buSzPct val="100000"/>
              <a:buFont typeface="Wingdings" panose="05000000000000000000" pitchFamily="2" charset="2"/>
              <a:buChar char="§"/>
            </a:pPr>
            <a:r>
              <a:rPr lang="en-US" sz="7200" dirty="0">
                <a:latin typeface="+mj-lt"/>
              </a:rPr>
              <a:t>Request for </a:t>
            </a:r>
            <a:r>
              <a:rPr lang="en-US" sz="7200" dirty="0" err="1">
                <a:latin typeface="+mj-lt"/>
              </a:rPr>
              <a:t>Pcard</a:t>
            </a:r>
            <a:r>
              <a:rPr lang="en-US" sz="7200" dirty="0">
                <a:latin typeface="+mj-lt"/>
              </a:rPr>
              <a:t> additions, changes, deletions will be managed via a new form (Purchasing Card Change Request) maintained by MU’s </a:t>
            </a:r>
            <a:r>
              <a:rPr lang="en-US" sz="7200" dirty="0" smtClean="0">
                <a:latin typeface="+mj-lt"/>
              </a:rPr>
              <a:t>Controller’s </a:t>
            </a:r>
            <a:r>
              <a:rPr lang="en-US" sz="7200" dirty="0">
                <a:latin typeface="+mj-lt"/>
              </a:rPr>
              <a:t>Office.</a:t>
            </a:r>
          </a:p>
          <a:p>
            <a:pPr marL="91440" lvl="1" indent="-91440">
              <a:lnSpc>
                <a:spcPct val="100000"/>
              </a:lnSpc>
              <a:spcBef>
                <a:spcPts val="1200"/>
              </a:spcBef>
              <a:spcAft>
                <a:spcPts val="200"/>
              </a:spcAft>
              <a:buSzPct val="100000"/>
              <a:buFont typeface="Wingdings" panose="05000000000000000000" pitchFamily="2" charset="2"/>
              <a:buChar char="§"/>
            </a:pPr>
            <a:r>
              <a:rPr lang="en-US" sz="7200" dirty="0">
                <a:solidFill>
                  <a:schemeClr val="tx1"/>
                </a:solidFill>
                <a:latin typeface="+mj-lt"/>
              </a:rPr>
              <a:t>Bloomsburg University will add new vendors for Mansfield University (both Purchasing and Accounts Payable</a:t>
            </a:r>
            <a:r>
              <a:rPr lang="en-US" sz="7200" dirty="0" smtClean="0">
                <a:solidFill>
                  <a:schemeClr val="tx1"/>
                </a:solidFill>
                <a:latin typeface="+mj-lt"/>
              </a:rPr>
              <a:t>).T</a:t>
            </a:r>
            <a:r>
              <a:rPr lang="en-US" sz="7200" dirty="0" smtClean="0">
                <a:solidFill>
                  <a:schemeClr val="tx1"/>
                </a:solidFill>
                <a:latin typeface="+mj-lt"/>
              </a:rPr>
              <a:t>he </a:t>
            </a:r>
            <a:r>
              <a:rPr lang="en-US" sz="7200" dirty="0">
                <a:solidFill>
                  <a:schemeClr val="tx1"/>
                </a:solidFill>
                <a:latin typeface="+mj-lt"/>
              </a:rPr>
              <a:t>vendor name, address, phone &amp; fax numbers, e-mail address, and point of contact </a:t>
            </a:r>
            <a:r>
              <a:rPr lang="en-US" sz="7200" dirty="0" smtClean="0">
                <a:solidFill>
                  <a:schemeClr val="tx1"/>
                </a:solidFill>
                <a:latin typeface="+mj-lt"/>
              </a:rPr>
              <a:t>needs to be provided by the end user so </a:t>
            </a:r>
            <a:r>
              <a:rPr lang="en-US" sz="7200" dirty="0">
                <a:solidFill>
                  <a:schemeClr val="tx1"/>
                </a:solidFill>
                <a:latin typeface="+mj-lt"/>
              </a:rPr>
              <a:t>that Purchasing can contact the vendor for appropriate paperwork. </a:t>
            </a:r>
          </a:p>
          <a:p>
            <a:pPr marL="91440" lvl="1" indent="-91440">
              <a:lnSpc>
                <a:spcPct val="100000"/>
              </a:lnSpc>
              <a:spcBef>
                <a:spcPts val="1200"/>
              </a:spcBef>
              <a:spcAft>
                <a:spcPts val="200"/>
              </a:spcAft>
              <a:buSzPct val="100000"/>
              <a:buFont typeface="Wingdings" panose="05000000000000000000" pitchFamily="2" charset="2"/>
              <a:buChar char="§"/>
            </a:pPr>
            <a:endParaRPr lang="en-US" sz="7200" dirty="0" smtClean="0">
              <a:solidFill>
                <a:schemeClr val="tx1"/>
              </a:solidFill>
              <a:latin typeface="+mj-lt"/>
            </a:endParaRPr>
          </a:p>
        </p:txBody>
      </p:sp>
      <p:pic>
        <p:nvPicPr>
          <p:cNvPr id="10" name="Picture 9"/>
          <p:cNvPicPr>
            <a:picLocks noChangeAspect="1"/>
          </p:cNvPicPr>
          <p:nvPr/>
        </p:nvPicPr>
        <p:blipFill>
          <a:blip r:embed="rId3"/>
          <a:stretch>
            <a:fillRect/>
          </a:stretch>
        </p:blipFill>
        <p:spPr>
          <a:xfrm>
            <a:off x="8185792" y="454810"/>
            <a:ext cx="2826273" cy="533333"/>
          </a:xfrm>
          <a:prstGeom prst="rect">
            <a:avLst/>
          </a:prstGeom>
        </p:spPr>
      </p:pic>
      <p:pic>
        <p:nvPicPr>
          <p:cNvPr id="12" name="Picture 11"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
        <p:nvSpPr>
          <p:cNvPr id="7" name="Footer Placeholder 6"/>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206913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6424" y="1375889"/>
            <a:ext cx="8229600" cy="531813"/>
          </a:xfrm>
        </p:spPr>
        <p:txBody>
          <a:bodyPr>
            <a:noAutofit/>
          </a:bodyPr>
          <a:lstStyle/>
          <a:p>
            <a:pPr algn="ctr"/>
            <a:r>
              <a:rPr lang="en-US" sz="3200" dirty="0" smtClean="0"/>
              <a:t>     </a:t>
            </a:r>
            <a:br>
              <a:rPr lang="en-US" sz="3200" dirty="0" smtClean="0"/>
            </a:br>
            <a:r>
              <a:rPr lang="en-US" sz="3200" dirty="0" smtClean="0">
                <a:solidFill>
                  <a:schemeClr val="tx1"/>
                </a:solidFill>
              </a:rPr>
              <a:t>Creating </a:t>
            </a:r>
            <a:r>
              <a:rPr lang="en-US" sz="3200" dirty="0">
                <a:solidFill>
                  <a:schemeClr val="tx1"/>
                </a:solidFill>
              </a:rPr>
              <a:t>a Purchase Requisition in </a:t>
            </a:r>
            <a:r>
              <a:rPr lang="en-US" sz="3200" dirty="0" smtClean="0">
                <a:solidFill>
                  <a:schemeClr val="tx1"/>
                </a:solidFill>
              </a:rPr>
              <a:t>ESS Portal </a:t>
            </a:r>
            <a:endParaRPr lang="en-US" sz="3200" dirty="0">
              <a:solidFill>
                <a:schemeClr val="tx1"/>
              </a:solidFill>
            </a:endParaRPr>
          </a:p>
        </p:txBody>
      </p:sp>
      <p:sp>
        <p:nvSpPr>
          <p:cNvPr id="3" name="Content Placeholder 2"/>
          <p:cNvSpPr>
            <a:spLocks noGrp="1"/>
          </p:cNvSpPr>
          <p:nvPr>
            <p:ph idx="4294967295"/>
          </p:nvPr>
        </p:nvSpPr>
        <p:spPr>
          <a:xfrm>
            <a:off x="501510" y="2017433"/>
            <a:ext cx="10500163" cy="655637"/>
          </a:xfrm>
        </p:spPr>
        <p:txBody>
          <a:bodyPr>
            <a:normAutofit fontScale="70000" lnSpcReduction="20000"/>
          </a:bodyPr>
          <a:lstStyle/>
          <a:p>
            <a:pPr marL="0" indent="0">
              <a:buNone/>
            </a:pPr>
            <a:r>
              <a:rPr lang="en-US" sz="2800" dirty="0">
                <a:solidFill>
                  <a:schemeClr val="tx1"/>
                </a:solidFill>
                <a:latin typeface="+mj-lt"/>
              </a:rPr>
              <a:t>12. Searching for a </a:t>
            </a:r>
            <a:r>
              <a:rPr lang="en-US" sz="2800" dirty="0" smtClean="0">
                <a:solidFill>
                  <a:schemeClr val="tx1"/>
                </a:solidFill>
                <a:latin typeface="+mj-lt"/>
              </a:rPr>
              <a:t>Purchase </a:t>
            </a:r>
            <a:r>
              <a:rPr lang="en-US" sz="2800" dirty="0">
                <a:solidFill>
                  <a:schemeClr val="tx1"/>
                </a:solidFill>
                <a:latin typeface="+mj-lt"/>
              </a:rPr>
              <a:t>R</a:t>
            </a:r>
            <a:r>
              <a:rPr lang="en-US" sz="2800" dirty="0" smtClean="0">
                <a:solidFill>
                  <a:schemeClr val="tx1"/>
                </a:solidFill>
                <a:latin typeface="+mj-lt"/>
              </a:rPr>
              <a:t>equisition </a:t>
            </a:r>
            <a:r>
              <a:rPr lang="en-US" sz="2800" dirty="0">
                <a:solidFill>
                  <a:schemeClr val="tx1"/>
                </a:solidFill>
                <a:latin typeface="+mj-lt"/>
              </a:rPr>
              <a:t>you created: </a:t>
            </a:r>
            <a:endParaRPr lang="en-US" sz="2800" dirty="0" smtClean="0">
              <a:solidFill>
                <a:schemeClr val="tx1"/>
              </a:solidFill>
              <a:latin typeface="+mj-lt"/>
            </a:endParaRPr>
          </a:p>
          <a:p>
            <a:pPr marL="0" indent="0">
              <a:buNone/>
            </a:pPr>
            <a:r>
              <a:rPr lang="en-US" sz="1800" dirty="0" smtClean="0">
                <a:solidFill>
                  <a:schemeClr val="tx1"/>
                </a:solidFill>
                <a:latin typeface="+mj-lt"/>
              </a:rPr>
              <a:t>Enter </a:t>
            </a:r>
            <a:r>
              <a:rPr lang="en-US" sz="1800" dirty="0">
                <a:solidFill>
                  <a:schemeClr val="tx1"/>
                </a:solidFill>
                <a:latin typeface="+mj-lt"/>
              </a:rPr>
              <a:t>PR # or Search using the (Existing Purchase Requisition Search)</a:t>
            </a:r>
          </a:p>
          <a:p>
            <a:pPr marL="0" indent="0">
              <a:buNone/>
            </a:pPr>
            <a:endParaRPr lang="en-US" sz="2400" dirty="0">
              <a:solidFill>
                <a:schemeClr val="tx1"/>
              </a:solidFill>
              <a:latin typeface="+mj-lt"/>
            </a:endParaRPr>
          </a:p>
        </p:txBody>
      </p:sp>
      <p:pic>
        <p:nvPicPr>
          <p:cNvPr id="4" name="Picture 3"/>
          <p:cNvPicPr>
            <a:picLocks noChangeAspect="1"/>
          </p:cNvPicPr>
          <p:nvPr/>
        </p:nvPicPr>
        <p:blipFill>
          <a:blip r:embed="rId2"/>
          <a:stretch>
            <a:fillRect/>
          </a:stretch>
        </p:blipFill>
        <p:spPr>
          <a:xfrm>
            <a:off x="501510" y="2735215"/>
            <a:ext cx="8124824" cy="3029373"/>
          </a:xfrm>
          <a:prstGeom prst="rect">
            <a:avLst/>
          </a:prstGeom>
        </p:spPr>
      </p:pic>
      <p:pic>
        <p:nvPicPr>
          <p:cNvPr id="5" name="Picture 4"/>
          <p:cNvPicPr>
            <a:picLocks noChangeAspect="1"/>
          </p:cNvPicPr>
          <p:nvPr/>
        </p:nvPicPr>
        <p:blipFill>
          <a:blip r:embed="rId3"/>
          <a:stretch>
            <a:fillRect/>
          </a:stretch>
        </p:blipFill>
        <p:spPr>
          <a:xfrm>
            <a:off x="4365144" y="3649452"/>
            <a:ext cx="4972744" cy="2814842"/>
          </a:xfrm>
          <a:prstGeom prst="rect">
            <a:avLst/>
          </a:prstGeom>
        </p:spPr>
      </p:pic>
      <p:cxnSp>
        <p:nvCxnSpPr>
          <p:cNvPr id="8" name="Straight Arrow Connector 7"/>
          <p:cNvCxnSpPr/>
          <p:nvPr/>
        </p:nvCxnSpPr>
        <p:spPr>
          <a:xfrm flipH="1">
            <a:off x="2546091" y="2371258"/>
            <a:ext cx="3134312" cy="247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49339" y="2379940"/>
            <a:ext cx="2192518" cy="1423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BULogoM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8175401" y="343664"/>
            <a:ext cx="2826273" cy="533333"/>
          </a:xfrm>
          <a:prstGeom prst="rect">
            <a:avLst/>
          </a:prstGeom>
        </p:spPr>
      </p:pic>
      <p:pic>
        <p:nvPicPr>
          <p:cNvPr id="13" name="Picture 12" descr="&lt;strong&gt;Partnership&lt;/strong&gt; | World Dance Counci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4231" y="193528"/>
            <a:ext cx="2752344" cy="1161288"/>
          </a:xfrm>
          <a:prstGeom prst="rect">
            <a:avLst/>
          </a:prstGeom>
        </p:spPr>
      </p:pic>
      <p:sp>
        <p:nvSpPr>
          <p:cNvPr id="14" name="Content Placeholder 3"/>
          <p:cNvSpPr txBox="1">
            <a:spLocks/>
          </p:cNvSpPr>
          <p:nvPr/>
        </p:nvSpPr>
        <p:spPr>
          <a:xfrm>
            <a:off x="314221" y="1868930"/>
            <a:ext cx="10780776" cy="4595364"/>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pPr/>
              <a:t>40</a:t>
            </a:fld>
            <a:endParaRPr lang="en-US" dirty="0"/>
          </a:p>
        </p:txBody>
      </p:sp>
      <p:sp>
        <p:nvSpPr>
          <p:cNvPr id="15" name="Footer Placeholder 14"/>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687969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01753" y="1504952"/>
            <a:ext cx="8229600" cy="531813"/>
          </a:xfrm>
        </p:spPr>
        <p:txBody>
          <a:bodyPr>
            <a:noAutofit/>
          </a:bodyPr>
          <a:lstStyle/>
          <a:p>
            <a:pPr algn="ctr"/>
            <a:r>
              <a:rPr lang="en-US" sz="3200" dirty="0" smtClean="0"/>
              <a:t>     </a:t>
            </a:r>
            <a:br>
              <a:rPr lang="en-US" sz="3200" dirty="0" smtClean="0"/>
            </a:br>
            <a:r>
              <a:rPr lang="en-US" sz="3200" dirty="0" smtClean="0">
                <a:solidFill>
                  <a:schemeClr val="tx1"/>
                </a:solidFill>
              </a:rPr>
              <a:t>Creating </a:t>
            </a:r>
            <a:r>
              <a:rPr lang="en-US" sz="3200" dirty="0">
                <a:solidFill>
                  <a:schemeClr val="tx1"/>
                </a:solidFill>
              </a:rPr>
              <a:t>a Purchase Requisition in </a:t>
            </a:r>
            <a:r>
              <a:rPr lang="en-US" sz="3200" dirty="0" smtClean="0">
                <a:solidFill>
                  <a:schemeClr val="tx1"/>
                </a:solidFill>
              </a:rPr>
              <a:t>ESS Portal </a:t>
            </a:r>
            <a:endParaRPr lang="en-US" sz="3200" dirty="0">
              <a:solidFill>
                <a:schemeClr val="tx1"/>
              </a:solidFill>
            </a:endParaRPr>
          </a:p>
        </p:txBody>
      </p:sp>
      <p:sp>
        <p:nvSpPr>
          <p:cNvPr id="3" name="Content Placeholder 2"/>
          <p:cNvSpPr>
            <a:spLocks noGrp="1"/>
          </p:cNvSpPr>
          <p:nvPr>
            <p:ph idx="4294967295"/>
          </p:nvPr>
        </p:nvSpPr>
        <p:spPr>
          <a:xfrm>
            <a:off x="787353" y="2055019"/>
            <a:ext cx="8229600" cy="655638"/>
          </a:xfrm>
        </p:spPr>
        <p:txBody>
          <a:bodyPr>
            <a:normAutofit/>
          </a:bodyPr>
          <a:lstStyle/>
          <a:p>
            <a:pPr marL="0" indent="0">
              <a:buNone/>
            </a:pPr>
            <a:r>
              <a:rPr lang="en-US" dirty="0">
                <a:solidFill>
                  <a:schemeClr val="tx1"/>
                </a:solidFill>
                <a:latin typeface="+mj-lt"/>
              </a:rPr>
              <a:t>13. Click on the purchase requisition you are looking for:</a:t>
            </a:r>
          </a:p>
        </p:txBody>
      </p:sp>
      <p:pic>
        <p:nvPicPr>
          <p:cNvPr id="7" name="Picture 6"/>
          <p:cNvPicPr>
            <a:picLocks noChangeAspect="1"/>
          </p:cNvPicPr>
          <p:nvPr/>
        </p:nvPicPr>
        <p:blipFill>
          <a:blip r:embed="rId2"/>
          <a:stretch>
            <a:fillRect/>
          </a:stretch>
        </p:blipFill>
        <p:spPr>
          <a:xfrm>
            <a:off x="796940" y="2455398"/>
            <a:ext cx="8954750" cy="3905795"/>
          </a:xfrm>
          <a:prstGeom prst="rect">
            <a:avLst/>
          </a:prstGeom>
        </p:spPr>
      </p:pic>
      <p:pic>
        <p:nvPicPr>
          <p:cNvPr id="5" name="Picture 4"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8175401" y="343664"/>
            <a:ext cx="2826273" cy="533333"/>
          </a:xfrm>
          <a:prstGeom prst="rect">
            <a:avLst/>
          </a:prstGeom>
        </p:spPr>
      </p:pic>
      <p:pic>
        <p:nvPicPr>
          <p:cNvPr id="8" name="Picture 7"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231" y="343664"/>
            <a:ext cx="2752344" cy="1161288"/>
          </a:xfrm>
          <a:prstGeom prst="rect">
            <a:avLst/>
          </a:prstGeom>
        </p:spPr>
      </p:pic>
      <p:sp>
        <p:nvSpPr>
          <p:cNvPr id="9" name="Content Placeholder 3"/>
          <p:cNvSpPr txBox="1">
            <a:spLocks/>
          </p:cNvSpPr>
          <p:nvPr/>
        </p:nvSpPr>
        <p:spPr>
          <a:xfrm>
            <a:off x="646882" y="1980547"/>
            <a:ext cx="10780776" cy="42644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10" name="Slide Number Placeholder 9"/>
          <p:cNvSpPr>
            <a:spLocks noGrp="1"/>
          </p:cNvSpPr>
          <p:nvPr>
            <p:ph type="sldNum" sz="quarter" idx="12"/>
          </p:nvPr>
        </p:nvSpPr>
        <p:spPr/>
        <p:txBody>
          <a:bodyPr/>
          <a:lstStyle/>
          <a:p>
            <a:fld id="{D57F1E4F-1CFF-5643-939E-217C01CDF565}" type="slidenum">
              <a:rPr lang="en-US" smtClean="0"/>
              <a:pPr/>
              <a:t>41</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340736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52155" y="1650999"/>
            <a:ext cx="8229600" cy="531813"/>
          </a:xfrm>
        </p:spPr>
        <p:txBody>
          <a:bodyPr>
            <a:noAutofit/>
          </a:bodyPr>
          <a:lstStyle/>
          <a:p>
            <a:pPr algn="ctr"/>
            <a:r>
              <a:rPr lang="en-US" sz="3600" dirty="0" smtClean="0"/>
              <a:t>     </a:t>
            </a:r>
            <a:br>
              <a:rPr lang="en-US" sz="3600" dirty="0" smtClean="0"/>
            </a:br>
            <a:r>
              <a:rPr lang="en-US" sz="3600" dirty="0" smtClean="0">
                <a:solidFill>
                  <a:schemeClr val="tx1"/>
                </a:solidFill>
              </a:rPr>
              <a:t>Creating </a:t>
            </a:r>
            <a:r>
              <a:rPr lang="en-US" sz="3600" dirty="0">
                <a:solidFill>
                  <a:schemeClr val="tx1"/>
                </a:solidFill>
              </a:rPr>
              <a:t>a Purchase Requisition in </a:t>
            </a:r>
            <a:r>
              <a:rPr lang="en-US" sz="3600" dirty="0" smtClean="0">
                <a:solidFill>
                  <a:schemeClr val="tx1"/>
                </a:solidFill>
              </a:rPr>
              <a:t>ESS Portal </a:t>
            </a:r>
            <a:endParaRPr lang="en-US" sz="3600" dirty="0">
              <a:solidFill>
                <a:schemeClr val="tx1"/>
              </a:solidFill>
            </a:endParaRPr>
          </a:p>
        </p:txBody>
      </p:sp>
      <p:sp>
        <p:nvSpPr>
          <p:cNvPr id="3" name="Content Placeholder 2"/>
          <p:cNvSpPr>
            <a:spLocks noGrp="1"/>
          </p:cNvSpPr>
          <p:nvPr>
            <p:ph idx="4294967295"/>
          </p:nvPr>
        </p:nvSpPr>
        <p:spPr>
          <a:xfrm>
            <a:off x="597657" y="2281479"/>
            <a:ext cx="8229600" cy="655638"/>
          </a:xfrm>
        </p:spPr>
        <p:txBody>
          <a:bodyPr>
            <a:normAutofit/>
          </a:bodyPr>
          <a:lstStyle/>
          <a:p>
            <a:pPr marL="0" indent="0">
              <a:buNone/>
            </a:pPr>
            <a:r>
              <a:rPr lang="en-US" dirty="0">
                <a:solidFill>
                  <a:schemeClr val="tx1"/>
                </a:solidFill>
                <a:latin typeface="+mj-lt"/>
              </a:rPr>
              <a:t>14. This will add the </a:t>
            </a:r>
            <a:r>
              <a:rPr lang="en-US" dirty="0" smtClean="0">
                <a:solidFill>
                  <a:schemeClr val="tx1"/>
                </a:solidFill>
                <a:latin typeface="+mj-lt"/>
              </a:rPr>
              <a:t>Purchase Requisition </a:t>
            </a:r>
            <a:r>
              <a:rPr lang="en-US" dirty="0">
                <a:solidFill>
                  <a:schemeClr val="tx1"/>
                </a:solidFill>
                <a:latin typeface="+mj-lt"/>
              </a:rPr>
              <a:t># to search field, click “Continue”:</a:t>
            </a:r>
          </a:p>
        </p:txBody>
      </p:sp>
      <p:pic>
        <p:nvPicPr>
          <p:cNvPr id="5" name="Picture 4"/>
          <p:cNvPicPr>
            <a:picLocks noChangeAspect="1"/>
          </p:cNvPicPr>
          <p:nvPr/>
        </p:nvPicPr>
        <p:blipFill>
          <a:blip r:embed="rId2"/>
          <a:stretch>
            <a:fillRect/>
          </a:stretch>
        </p:blipFill>
        <p:spPr>
          <a:xfrm>
            <a:off x="597657" y="2609298"/>
            <a:ext cx="6753225" cy="3729202"/>
          </a:xfrm>
          <a:prstGeom prst="rect">
            <a:avLst/>
          </a:prstGeom>
        </p:spPr>
      </p:pic>
      <p:pic>
        <p:nvPicPr>
          <p:cNvPr id="9" name="Picture 8" descr="BULogoM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8175401" y="343664"/>
            <a:ext cx="2826273" cy="533333"/>
          </a:xfrm>
          <a:prstGeom prst="rect">
            <a:avLst/>
          </a:prstGeom>
        </p:spPr>
      </p:pic>
      <p:pic>
        <p:nvPicPr>
          <p:cNvPr id="11" name="Picture 10" descr="&lt;strong&gt;Partnership&lt;/strong&gt; | World Dance Counc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231" y="343664"/>
            <a:ext cx="2752344" cy="1161288"/>
          </a:xfrm>
          <a:prstGeom prst="rect">
            <a:avLst/>
          </a:prstGeom>
        </p:spPr>
      </p:pic>
      <p:sp>
        <p:nvSpPr>
          <p:cNvPr id="8" name="Content Placeholder 3"/>
          <p:cNvSpPr txBox="1">
            <a:spLocks/>
          </p:cNvSpPr>
          <p:nvPr/>
        </p:nvSpPr>
        <p:spPr>
          <a:xfrm>
            <a:off x="471877" y="2153327"/>
            <a:ext cx="10780776" cy="42644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42</a:t>
            </a:fld>
            <a:endParaRPr lang="en-US" dirty="0"/>
          </a:p>
        </p:txBody>
      </p:sp>
      <p:sp>
        <p:nvSpPr>
          <p:cNvPr id="12" name="Footer Placeholder 11"/>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039510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29748" y="863927"/>
            <a:ext cx="8229600" cy="531813"/>
          </a:xfrm>
        </p:spPr>
        <p:txBody>
          <a:bodyPr>
            <a:noAutofit/>
          </a:bodyPr>
          <a:lstStyle/>
          <a:p>
            <a:pPr algn="ctr"/>
            <a:r>
              <a:rPr lang="en-US" sz="2800" dirty="0" smtClean="0"/>
              <a:t>     </a:t>
            </a:r>
            <a:br>
              <a:rPr lang="en-US" sz="2800" dirty="0" smtClean="0"/>
            </a:br>
            <a:r>
              <a:rPr lang="en-US" sz="2800" dirty="0" smtClean="0">
                <a:solidFill>
                  <a:schemeClr val="tx1"/>
                </a:solidFill>
              </a:rPr>
              <a:t>Creating </a:t>
            </a:r>
            <a:r>
              <a:rPr lang="en-US" sz="2800" dirty="0">
                <a:solidFill>
                  <a:schemeClr val="tx1"/>
                </a:solidFill>
              </a:rPr>
              <a:t>a Purchase Requisition in </a:t>
            </a:r>
            <a:r>
              <a:rPr lang="en-US" sz="2800" dirty="0" smtClean="0">
                <a:solidFill>
                  <a:schemeClr val="tx1"/>
                </a:solidFill>
              </a:rPr>
              <a:t>ESS Portal </a:t>
            </a:r>
            <a:endParaRPr lang="en-US" sz="2800" dirty="0">
              <a:solidFill>
                <a:schemeClr val="tx1"/>
              </a:solidFill>
            </a:endParaRPr>
          </a:p>
        </p:txBody>
      </p:sp>
      <p:sp>
        <p:nvSpPr>
          <p:cNvPr id="3" name="Content Placeholder 2"/>
          <p:cNvSpPr>
            <a:spLocks noGrp="1"/>
          </p:cNvSpPr>
          <p:nvPr>
            <p:ph idx="4294967295"/>
          </p:nvPr>
        </p:nvSpPr>
        <p:spPr>
          <a:xfrm>
            <a:off x="400051" y="1463566"/>
            <a:ext cx="10246928" cy="655638"/>
          </a:xfrm>
        </p:spPr>
        <p:txBody>
          <a:bodyPr>
            <a:normAutofit/>
          </a:bodyPr>
          <a:lstStyle/>
          <a:p>
            <a:pPr marL="0" indent="0">
              <a:buNone/>
            </a:pPr>
            <a:r>
              <a:rPr lang="en-US" dirty="0">
                <a:solidFill>
                  <a:schemeClr val="tx1"/>
                </a:solidFill>
                <a:latin typeface="+mj-lt"/>
              </a:rPr>
              <a:t>15. Attach Document: Edit PR, Attach New Document, Save Purchase Requisition</a:t>
            </a:r>
          </a:p>
        </p:txBody>
      </p:sp>
      <p:pic>
        <p:nvPicPr>
          <p:cNvPr id="4" name="Picture 3"/>
          <p:cNvPicPr>
            <a:picLocks noChangeAspect="1"/>
          </p:cNvPicPr>
          <p:nvPr/>
        </p:nvPicPr>
        <p:blipFill>
          <a:blip r:embed="rId2"/>
          <a:stretch>
            <a:fillRect/>
          </a:stretch>
        </p:blipFill>
        <p:spPr>
          <a:xfrm>
            <a:off x="400051" y="1820987"/>
            <a:ext cx="4839375" cy="1057423"/>
          </a:xfrm>
          <a:prstGeom prst="rect">
            <a:avLst/>
          </a:prstGeom>
        </p:spPr>
      </p:pic>
      <p:pic>
        <p:nvPicPr>
          <p:cNvPr id="6" name="Picture 5"/>
          <p:cNvPicPr>
            <a:picLocks noChangeAspect="1"/>
          </p:cNvPicPr>
          <p:nvPr/>
        </p:nvPicPr>
        <p:blipFill>
          <a:blip r:embed="rId3"/>
          <a:stretch>
            <a:fillRect/>
          </a:stretch>
        </p:blipFill>
        <p:spPr>
          <a:xfrm>
            <a:off x="641411" y="2878410"/>
            <a:ext cx="6125430" cy="943107"/>
          </a:xfrm>
          <a:prstGeom prst="rect">
            <a:avLst/>
          </a:prstGeom>
        </p:spPr>
      </p:pic>
      <p:pic>
        <p:nvPicPr>
          <p:cNvPr id="7" name="Picture 6"/>
          <p:cNvPicPr>
            <a:picLocks noChangeAspect="1"/>
          </p:cNvPicPr>
          <p:nvPr/>
        </p:nvPicPr>
        <p:blipFill>
          <a:blip r:embed="rId4"/>
          <a:stretch>
            <a:fillRect/>
          </a:stretch>
        </p:blipFill>
        <p:spPr>
          <a:xfrm>
            <a:off x="944742" y="3743392"/>
            <a:ext cx="7640116" cy="2457793"/>
          </a:xfrm>
          <a:prstGeom prst="rect">
            <a:avLst/>
          </a:prstGeom>
        </p:spPr>
      </p:pic>
      <p:cxnSp>
        <p:nvCxnSpPr>
          <p:cNvPr id="11" name="Straight Arrow Connector 10"/>
          <p:cNvCxnSpPr>
            <a:stCxn id="4" idx="0"/>
          </p:cNvCxnSpPr>
          <p:nvPr/>
        </p:nvCxnSpPr>
        <p:spPr>
          <a:xfrm>
            <a:off x="2819739" y="1820987"/>
            <a:ext cx="417447" cy="655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38703" y="1826725"/>
            <a:ext cx="2656519" cy="3025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65447" y="1821002"/>
            <a:ext cx="1235077" cy="3949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BULogoMB.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stretch>
            <a:fillRect/>
          </a:stretch>
        </p:blipFill>
        <p:spPr>
          <a:xfrm>
            <a:off x="8133838" y="199544"/>
            <a:ext cx="1736754" cy="327735"/>
          </a:xfrm>
          <a:prstGeom prst="rect">
            <a:avLst/>
          </a:prstGeom>
        </p:spPr>
      </p:pic>
      <p:pic>
        <p:nvPicPr>
          <p:cNvPr id="16" name="Picture 15" descr="&lt;strong&gt;Partnership&lt;/strong&gt; | World Dance Counci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17" name="Content Placeholder 3"/>
          <p:cNvSpPr txBox="1">
            <a:spLocks/>
          </p:cNvSpPr>
          <p:nvPr/>
        </p:nvSpPr>
        <p:spPr>
          <a:xfrm>
            <a:off x="314221" y="1395740"/>
            <a:ext cx="10780776" cy="4805445"/>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43</a:t>
            </a:fld>
            <a:endParaRPr lang="en-US" dirty="0"/>
          </a:p>
        </p:txBody>
      </p:sp>
      <p:sp>
        <p:nvSpPr>
          <p:cNvPr id="10" name="Footer Placeholder 9"/>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664869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9214" y="1557341"/>
            <a:ext cx="10058400" cy="1888309"/>
          </a:xfrm>
          <a:ln>
            <a:solidFill>
              <a:schemeClr val="bg1"/>
            </a:solidFill>
          </a:ln>
        </p:spPr>
        <p:txBody>
          <a:bodyPr>
            <a:normAutofit fontScale="90000"/>
          </a:bodyPr>
          <a:lstStyle/>
          <a:p>
            <a:pPr algn="ctr"/>
            <a:r>
              <a:rPr lang="en-US" u="sng" dirty="0" smtClean="0">
                <a:solidFill>
                  <a:schemeClr val="tx1"/>
                </a:solidFill>
              </a:rPr>
              <a:t>Purchase Requisitions – Miscellaneous</a:t>
            </a:r>
            <a:br>
              <a:rPr lang="en-US" u="sng" dirty="0" smtClean="0">
                <a:solidFill>
                  <a:schemeClr val="tx1"/>
                </a:solidFill>
              </a:rPr>
            </a:br>
            <a:r>
              <a:rPr lang="en-US" u="sng" dirty="0" smtClean="0">
                <a:solidFill>
                  <a:schemeClr val="tx1"/>
                </a:solidFill>
              </a:rPr>
              <a:t/>
            </a:r>
            <a:br>
              <a:rPr lang="en-US" u="sng" dirty="0" smtClean="0">
                <a:solidFill>
                  <a:schemeClr val="tx1"/>
                </a:solidFill>
              </a:rPr>
            </a:br>
            <a:endParaRPr lang="en-US" u="sng" dirty="0">
              <a:solidFill>
                <a:schemeClr val="tx1"/>
              </a:solidFill>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8" name="Slide Number Placeholder 7"/>
          <p:cNvSpPr>
            <a:spLocks noGrp="1"/>
          </p:cNvSpPr>
          <p:nvPr>
            <p:ph type="sldNum" sz="quarter" idx="12"/>
          </p:nvPr>
        </p:nvSpPr>
        <p:spPr/>
        <p:txBody>
          <a:bodyPr/>
          <a:lstStyle/>
          <a:p>
            <a:fld id="{D57F1E4F-1CFF-5643-939E-217C01CDF565}" type="slidenum">
              <a:rPr lang="en-US" smtClean="0"/>
              <a:pPr/>
              <a:t>44</a:t>
            </a:fld>
            <a:endParaRPr lang="en-US" dirty="0"/>
          </a:p>
        </p:txBody>
      </p:sp>
      <p:sp>
        <p:nvSpPr>
          <p:cNvPr id="9" name="Footer Placeholder 8"/>
          <p:cNvSpPr>
            <a:spLocks noGrp="1"/>
          </p:cNvSpPr>
          <p:nvPr>
            <p:ph type="ftr" sz="quarter" idx="11"/>
          </p:nvPr>
        </p:nvSpPr>
        <p:spPr/>
        <p:txBody>
          <a:bodyPr/>
          <a:lstStyle/>
          <a:p>
            <a:r>
              <a:rPr lang="en-US" smtClean="0"/>
              <a:t>Page #</a:t>
            </a:r>
            <a:endParaRPr lang="en-US" dirty="0"/>
          </a:p>
        </p:txBody>
      </p:sp>
      <p:sp>
        <p:nvSpPr>
          <p:cNvPr id="3" name="TextBox 2"/>
          <p:cNvSpPr txBox="1"/>
          <p:nvPr/>
        </p:nvSpPr>
        <p:spPr>
          <a:xfrm>
            <a:off x="688289" y="2874138"/>
            <a:ext cx="9548576" cy="1938992"/>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sz="4000" dirty="0"/>
              <a:t>Changing initials to user </a:t>
            </a:r>
            <a:r>
              <a:rPr lang="en-US" sz="4000" dirty="0" smtClean="0"/>
              <a:t>name</a:t>
            </a:r>
          </a:p>
          <a:p>
            <a:pPr marL="285750" indent="-285750">
              <a:buFont typeface="Arial" panose="020B0604020202020204" pitchFamily="34" charset="0"/>
              <a:buChar char="•"/>
            </a:pPr>
            <a:r>
              <a:rPr lang="en-US" sz="4000" dirty="0" smtClean="0"/>
              <a:t>Splitting lines</a:t>
            </a:r>
          </a:p>
          <a:p>
            <a:pPr marL="285750" indent="-285750">
              <a:buFont typeface="Arial" panose="020B0604020202020204" pitchFamily="34" charset="0"/>
              <a:buChar char="•"/>
            </a:pPr>
            <a:r>
              <a:rPr lang="en-US" sz="4000" dirty="0" smtClean="0"/>
              <a:t>Printing</a:t>
            </a:r>
            <a:endParaRPr lang="en-US" sz="4000" dirty="0"/>
          </a:p>
        </p:txBody>
      </p:sp>
    </p:spTree>
    <p:extLst>
      <p:ext uri="{BB962C8B-B14F-4D97-AF65-F5344CB8AC3E}">
        <p14:creationId xmlns:p14="http://schemas.microsoft.com/office/powerpoint/2010/main" val="3611831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14" name="Picture 1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stretch>
            <a:fillRect/>
          </a:stretch>
        </p:blipFill>
        <p:spPr>
          <a:xfrm>
            <a:off x="8133838" y="199544"/>
            <a:ext cx="1736754" cy="327735"/>
          </a:xfrm>
          <a:prstGeom prst="rect">
            <a:avLst/>
          </a:prstGeom>
        </p:spPr>
      </p:pic>
      <p:pic>
        <p:nvPicPr>
          <p:cNvPr id="16" name="Picture 1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17" name="Rectangle 16"/>
          <p:cNvSpPr/>
          <p:nvPr/>
        </p:nvSpPr>
        <p:spPr>
          <a:xfrm>
            <a:off x="582231" y="925038"/>
            <a:ext cx="11102270" cy="523220"/>
          </a:xfrm>
          <a:prstGeom prst="rect">
            <a:avLst/>
          </a:prstGeom>
        </p:spPr>
        <p:txBody>
          <a:bodyPr wrap="none">
            <a:spAutoFit/>
          </a:bodyPr>
          <a:lstStyle/>
          <a:p>
            <a:r>
              <a:rPr lang="en-US" sz="2800" dirty="0" smtClean="0"/>
              <a:t>Changing initials and adding “K” to populate automatically in the ESS Portal </a:t>
            </a:r>
            <a:endParaRPr lang="en-US" sz="2800" dirty="0"/>
          </a:p>
        </p:txBody>
      </p:sp>
      <p:sp>
        <p:nvSpPr>
          <p:cNvPr id="18" name="Rectangle 2"/>
          <p:cNvSpPr>
            <a:spLocks noChangeArrowheads="1"/>
          </p:cNvSpPr>
          <p:nvPr/>
        </p:nvSpPr>
        <p:spPr bwMode="auto">
          <a:xfrm>
            <a:off x="702169" y="1427802"/>
            <a:ext cx="39536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SAP Easy Access menu screen</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541" y="1772389"/>
            <a:ext cx="7026252" cy="224793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862580" y="4144395"/>
            <a:ext cx="2546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Click on Default Values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pic>
        <p:nvPicPr>
          <p:cNvPr id="21" name="Picture 20"/>
          <p:cNvPicPr/>
          <p:nvPr/>
        </p:nvPicPr>
        <p:blipFill>
          <a:blip r:embed="rId6"/>
          <a:stretch>
            <a:fillRect/>
          </a:stretch>
        </p:blipFill>
        <p:spPr>
          <a:xfrm>
            <a:off x="862579" y="4614151"/>
            <a:ext cx="7040449" cy="1310535"/>
          </a:xfrm>
          <a:prstGeom prst="rect">
            <a:avLst/>
          </a:prstGeom>
        </p:spPr>
      </p:pic>
    </p:spTree>
    <p:extLst>
      <p:ext uri="{BB962C8B-B14F-4D97-AF65-F5344CB8AC3E}">
        <p14:creationId xmlns:p14="http://schemas.microsoft.com/office/powerpoint/2010/main" val="3497260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33838" y="199544"/>
            <a:ext cx="1736754" cy="327735"/>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13" name="Rectangle 12"/>
          <p:cNvSpPr/>
          <p:nvPr/>
        </p:nvSpPr>
        <p:spPr>
          <a:xfrm>
            <a:off x="587829" y="1081092"/>
            <a:ext cx="10874828" cy="523220"/>
          </a:xfrm>
          <a:prstGeom prst="rect">
            <a:avLst/>
          </a:prstGeom>
        </p:spPr>
        <p:txBody>
          <a:bodyPr wrap="square">
            <a:spAutoFit/>
          </a:bodyPr>
          <a:lstStyle/>
          <a:p>
            <a:r>
              <a:rPr lang="en-US" sz="2800" dirty="0"/>
              <a:t>Changing initials and adding </a:t>
            </a:r>
            <a:r>
              <a:rPr lang="en-US" sz="2800" dirty="0" smtClean="0"/>
              <a:t>“K” </a:t>
            </a:r>
            <a:r>
              <a:rPr lang="en-US" sz="2800" dirty="0"/>
              <a:t>to populate automatically </a:t>
            </a:r>
            <a:r>
              <a:rPr lang="en-US" sz="2800" dirty="0" smtClean="0"/>
              <a:t>in ESS </a:t>
            </a:r>
            <a:r>
              <a:rPr lang="en-US" sz="2800" dirty="0"/>
              <a:t>Portal </a:t>
            </a:r>
          </a:p>
        </p:txBody>
      </p:sp>
      <p:sp>
        <p:nvSpPr>
          <p:cNvPr id="14" name="Rectangle 13"/>
          <p:cNvSpPr/>
          <p:nvPr/>
        </p:nvSpPr>
        <p:spPr>
          <a:xfrm>
            <a:off x="587828" y="1604312"/>
            <a:ext cx="11005457" cy="646331"/>
          </a:xfrm>
          <a:prstGeom prst="rect">
            <a:avLst/>
          </a:prstGeom>
        </p:spPr>
        <p:txBody>
          <a:bodyPr wrap="square">
            <a:spAutoFit/>
          </a:bodyPr>
          <a:lstStyle/>
          <a:p>
            <a:r>
              <a:rPr lang="en-US" dirty="0"/>
              <a:t>The box below will open.  </a:t>
            </a:r>
            <a:r>
              <a:rPr lang="en-US" dirty="0" smtClean="0"/>
              <a:t>The cost </a:t>
            </a:r>
            <a:r>
              <a:rPr lang="en-US" dirty="0"/>
              <a:t>center (k</a:t>
            </a:r>
            <a:r>
              <a:rPr lang="en-US" dirty="0" smtClean="0"/>
              <a:t>) can be pre-set or appropriate selection </a:t>
            </a:r>
            <a:r>
              <a:rPr lang="en-US" dirty="0"/>
              <a:t>as a default and change </a:t>
            </a:r>
            <a:r>
              <a:rPr lang="en-US" dirty="0" smtClean="0"/>
              <a:t>user </a:t>
            </a:r>
            <a:r>
              <a:rPr lang="en-US" dirty="0"/>
              <a:t>initials to </a:t>
            </a:r>
            <a:r>
              <a:rPr lang="en-US" dirty="0" smtClean="0"/>
              <a:t>first </a:t>
            </a:r>
            <a:r>
              <a:rPr lang="en-US" dirty="0"/>
              <a:t>initial and last name (as much as </a:t>
            </a:r>
            <a:r>
              <a:rPr lang="en-US" dirty="0" smtClean="0"/>
              <a:t>can be filled </a:t>
            </a:r>
            <a:r>
              <a:rPr lang="en-US" dirty="0"/>
              <a:t>in if too long).  Then click on the SAVE icon. </a:t>
            </a:r>
          </a:p>
        </p:txBody>
      </p:sp>
      <p:pic>
        <p:nvPicPr>
          <p:cNvPr id="15" name="Picture 14"/>
          <p:cNvPicPr/>
          <p:nvPr/>
        </p:nvPicPr>
        <p:blipFill>
          <a:blip r:embed="rId5"/>
          <a:stretch>
            <a:fillRect/>
          </a:stretch>
        </p:blipFill>
        <p:spPr>
          <a:xfrm>
            <a:off x="1371885" y="2303397"/>
            <a:ext cx="9001115" cy="3856243"/>
          </a:xfrm>
          <a:prstGeom prst="rect">
            <a:avLst/>
          </a:prstGeom>
        </p:spPr>
      </p:pic>
    </p:spTree>
    <p:extLst>
      <p:ext uri="{BB962C8B-B14F-4D97-AF65-F5344CB8AC3E}">
        <p14:creationId xmlns:p14="http://schemas.microsoft.com/office/powerpoint/2010/main" val="3334409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33838" y="199544"/>
            <a:ext cx="1736754" cy="327735"/>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7" name="Rectangle 6"/>
          <p:cNvSpPr/>
          <p:nvPr/>
        </p:nvSpPr>
        <p:spPr>
          <a:xfrm>
            <a:off x="557398" y="905352"/>
            <a:ext cx="10793185" cy="954107"/>
          </a:xfrm>
          <a:prstGeom prst="rect">
            <a:avLst/>
          </a:prstGeom>
        </p:spPr>
        <p:txBody>
          <a:bodyPr wrap="square">
            <a:spAutoFit/>
          </a:bodyPr>
          <a:lstStyle/>
          <a:p>
            <a:r>
              <a:rPr lang="en-US" sz="2800" dirty="0" smtClean="0"/>
              <a:t>Splitting Lines on a Purchase Requisition between a cost centers and/or WBS in </a:t>
            </a:r>
            <a:r>
              <a:rPr lang="en-US" sz="2800" dirty="0"/>
              <a:t>the ESS Portal </a:t>
            </a:r>
          </a:p>
        </p:txBody>
      </p:sp>
      <p:sp>
        <p:nvSpPr>
          <p:cNvPr id="10" name="Rectangle 5"/>
          <p:cNvSpPr>
            <a:spLocks noChangeArrowheads="1"/>
          </p:cNvSpPr>
          <p:nvPr/>
        </p:nvSpPr>
        <p:spPr bwMode="auto">
          <a:xfrm>
            <a:off x="557398" y="1834915"/>
            <a:ext cx="110488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In General tab complete as per previous instructions.</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In Account Assignment tab select Acct. Assign. Cat (X) (if both are cost center, selection would be K) and then distribute by quantity.  Can use $$’s or quantity</a:t>
            </a:r>
            <a:r>
              <a:rPr kumimoji="0" lang="en-US" altLang="en-US" b="0" i="0" u="none" strike="noStrike" cap="none" normalizeH="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 – depending on how the split will occur.  </a:t>
            </a:r>
            <a:r>
              <a:rPr kumimoji="0" lang="en-US" altLang="en-US"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4" name="Picture 4" descr="cid:image001.png@01D3BF81.B84DCFF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656573" y="3035244"/>
            <a:ext cx="7794604" cy="31400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714385" y="54442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83265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33838" y="199544"/>
            <a:ext cx="1736754" cy="327735"/>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7" name="Rectangle 2"/>
          <p:cNvSpPr>
            <a:spLocks noChangeArrowheads="1"/>
          </p:cNvSpPr>
          <p:nvPr/>
        </p:nvSpPr>
        <p:spPr bwMode="auto">
          <a:xfrm>
            <a:off x="733435" y="2068814"/>
            <a:ext cx="1002088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Next, create a new account assignment for each of the different cost centers or WBS. </a:t>
            </a:r>
            <a:r>
              <a:rPr kumimoji="0" lang="en-US" altLang="en-US" sz="1100"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1" descr="cid:image002.png@01D3BF81.B84DCFF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33435" y="2834082"/>
            <a:ext cx="8573851" cy="26136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733435" y="41409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638184" y="996701"/>
            <a:ext cx="11125017" cy="954107"/>
          </a:xfrm>
          <a:prstGeom prst="rect">
            <a:avLst/>
          </a:prstGeom>
        </p:spPr>
        <p:txBody>
          <a:bodyPr wrap="square">
            <a:spAutoFit/>
          </a:bodyPr>
          <a:lstStyle/>
          <a:p>
            <a:r>
              <a:rPr lang="en-US" sz="2800" dirty="0"/>
              <a:t>Splitting Lines on a Purchase Requisition between a cost centers and/or WBS in the ESS Portal </a:t>
            </a:r>
          </a:p>
        </p:txBody>
      </p:sp>
    </p:spTree>
    <p:extLst>
      <p:ext uri="{BB962C8B-B14F-4D97-AF65-F5344CB8AC3E}">
        <p14:creationId xmlns:p14="http://schemas.microsoft.com/office/powerpoint/2010/main" val="4178768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33838" y="199544"/>
            <a:ext cx="1736754" cy="327735"/>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7" name="Rectangle 2"/>
          <p:cNvSpPr>
            <a:spLocks noChangeArrowheads="1"/>
          </p:cNvSpPr>
          <p:nvPr/>
        </p:nvSpPr>
        <p:spPr bwMode="auto">
          <a:xfrm>
            <a:off x="944742" y="1701861"/>
            <a:ext cx="148470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Assignment 1:</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 descr="cid:image003.png@01D3BF81.B84DCFF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736002" y="1807349"/>
            <a:ext cx="6460752" cy="47627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944742" y="63086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638184" y="853242"/>
            <a:ext cx="10840801" cy="954107"/>
          </a:xfrm>
          <a:prstGeom prst="rect">
            <a:avLst/>
          </a:prstGeom>
        </p:spPr>
        <p:txBody>
          <a:bodyPr wrap="square">
            <a:spAutoFit/>
          </a:bodyPr>
          <a:lstStyle/>
          <a:p>
            <a:r>
              <a:rPr lang="en-US" sz="2800" dirty="0"/>
              <a:t>Splitting Lines on a Purchase Requisition between a cost centers and/or WBS in the ESS Portal </a:t>
            </a:r>
          </a:p>
        </p:txBody>
      </p:sp>
    </p:spTree>
    <p:extLst>
      <p:ext uri="{BB962C8B-B14F-4D97-AF65-F5344CB8AC3E}">
        <p14:creationId xmlns:p14="http://schemas.microsoft.com/office/powerpoint/2010/main" val="184346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4294967295"/>
          </p:nvPr>
        </p:nvSpPr>
        <p:spPr>
          <a:xfrm>
            <a:off x="512064" y="1616098"/>
            <a:ext cx="10780776" cy="4601822"/>
          </a:xfrm>
          <a:ln>
            <a:solidFill>
              <a:schemeClr val="tx1"/>
            </a:solidFill>
          </a:ln>
        </p:spPr>
        <p:txBody>
          <a:bodyPr>
            <a:normAutofit/>
          </a:bodyPr>
          <a:lstStyle/>
          <a:p>
            <a:pPr marL="0" indent="0">
              <a:lnSpc>
                <a:spcPct val="70000"/>
              </a:lnSpc>
              <a:buNone/>
            </a:pPr>
            <a:r>
              <a:rPr lang="en-US" sz="2400" b="1" u="sng" dirty="0">
                <a:latin typeface="+mj-lt"/>
              </a:rPr>
              <a:t>Miscellaneous</a:t>
            </a:r>
          </a:p>
          <a:p>
            <a:pPr marL="91440" lvl="1" indent="-91440">
              <a:lnSpc>
                <a:spcPct val="100000"/>
              </a:lnSpc>
              <a:spcBef>
                <a:spcPts val="1200"/>
              </a:spcBef>
              <a:spcAft>
                <a:spcPts val="200"/>
              </a:spcAft>
              <a:buSzPct val="100000"/>
              <a:buFont typeface="Wingdings" panose="05000000000000000000" pitchFamily="2" charset="2"/>
              <a:buChar char="§"/>
            </a:pPr>
            <a:r>
              <a:rPr lang="en-US" sz="1900" dirty="0" smtClean="0">
                <a:latin typeface="+mj-lt"/>
              </a:rPr>
              <a:t>Telephone system </a:t>
            </a:r>
            <a:r>
              <a:rPr lang="en-US" sz="1900" dirty="0" smtClean="0">
                <a:latin typeface="+mj-lt"/>
              </a:rPr>
              <a:t>– </a:t>
            </a:r>
            <a:r>
              <a:rPr lang="en-US" sz="1900" dirty="0" smtClean="0">
                <a:solidFill>
                  <a:schemeClr val="tx1"/>
                </a:solidFill>
                <a:latin typeface="+mj-lt"/>
              </a:rPr>
              <a:t>MU </a:t>
            </a:r>
            <a:r>
              <a:rPr lang="en-US" sz="1900" dirty="0" smtClean="0">
                <a:solidFill>
                  <a:schemeClr val="tx1"/>
                </a:solidFill>
                <a:latin typeface="+mj-lt"/>
              </a:rPr>
              <a:t>staff will </a:t>
            </a:r>
            <a:r>
              <a:rPr lang="en-US" sz="1900" dirty="0" smtClean="0">
                <a:solidFill>
                  <a:schemeClr val="tx1"/>
                </a:solidFill>
                <a:latin typeface="+mj-lt"/>
              </a:rPr>
              <a:t>call </a:t>
            </a:r>
            <a:r>
              <a:rPr lang="en-US" sz="1900" dirty="0" smtClean="0">
                <a:solidFill>
                  <a:schemeClr val="tx1"/>
                </a:solidFill>
                <a:latin typeface="+mj-lt"/>
              </a:rPr>
              <a:t>the 4148 </a:t>
            </a:r>
            <a:r>
              <a:rPr lang="en-US" sz="1900" dirty="0" smtClean="0">
                <a:solidFill>
                  <a:schemeClr val="tx1"/>
                </a:solidFill>
                <a:latin typeface="+mj-lt"/>
              </a:rPr>
              <a:t>extension </a:t>
            </a:r>
            <a:r>
              <a:rPr lang="en-US" sz="1900" dirty="0" smtClean="0">
                <a:solidFill>
                  <a:schemeClr val="tx1"/>
                </a:solidFill>
                <a:latin typeface="+mj-lt"/>
              </a:rPr>
              <a:t>to reach the call tree.</a:t>
            </a:r>
          </a:p>
          <a:p>
            <a:pPr marL="91440" lvl="1" indent="-91440">
              <a:lnSpc>
                <a:spcPct val="100000"/>
              </a:lnSpc>
              <a:spcBef>
                <a:spcPts val="1200"/>
              </a:spcBef>
              <a:spcAft>
                <a:spcPts val="200"/>
              </a:spcAft>
              <a:buSzPct val="100000"/>
              <a:buFont typeface="Wingdings" panose="05000000000000000000" pitchFamily="2" charset="2"/>
              <a:buChar char="§"/>
            </a:pPr>
            <a:r>
              <a:rPr lang="en-US" sz="1900" dirty="0" smtClean="0">
                <a:latin typeface="+mj-lt"/>
              </a:rPr>
              <a:t>User should enter full requestor name vs. only initials</a:t>
            </a:r>
          </a:p>
          <a:p>
            <a:pPr marL="91440" lvl="1" indent="-91440">
              <a:lnSpc>
                <a:spcPct val="100000"/>
              </a:lnSpc>
              <a:spcBef>
                <a:spcPts val="1200"/>
              </a:spcBef>
              <a:spcAft>
                <a:spcPts val="200"/>
              </a:spcAft>
              <a:buSzPct val="100000"/>
              <a:buFont typeface="Wingdings" panose="05000000000000000000" pitchFamily="2" charset="2"/>
              <a:buChar char="§"/>
            </a:pPr>
            <a:r>
              <a:rPr lang="en-US" sz="1900" dirty="0" smtClean="0">
                <a:latin typeface="+mj-lt"/>
              </a:rPr>
              <a:t>If the vendor has an email address, include in the header </a:t>
            </a:r>
            <a:r>
              <a:rPr lang="en-US" sz="1900" dirty="0" smtClean="0">
                <a:latin typeface="+mj-lt"/>
              </a:rPr>
              <a:t>note.</a:t>
            </a:r>
            <a:endParaRPr lang="en-US" sz="1900" dirty="0" smtClean="0">
              <a:latin typeface="+mj-lt"/>
            </a:endParaRPr>
          </a:p>
          <a:p>
            <a:pPr marL="91440" lvl="1" indent="-91440">
              <a:lnSpc>
                <a:spcPct val="100000"/>
              </a:lnSpc>
              <a:spcBef>
                <a:spcPts val="1200"/>
              </a:spcBef>
              <a:spcAft>
                <a:spcPts val="200"/>
              </a:spcAft>
              <a:buSzPct val="100000"/>
              <a:buFont typeface="Wingdings" panose="05000000000000000000" pitchFamily="2" charset="2"/>
              <a:buChar char="§"/>
            </a:pPr>
            <a:r>
              <a:rPr lang="en-US" sz="1900" dirty="0" smtClean="0">
                <a:latin typeface="+mj-lt"/>
              </a:rPr>
              <a:t>Payment </a:t>
            </a:r>
            <a:r>
              <a:rPr lang="en-US" sz="1900" dirty="0" smtClean="0">
                <a:latin typeface="+mj-lt"/>
              </a:rPr>
              <a:t>terms will be net 30 days unless requested </a:t>
            </a:r>
            <a:r>
              <a:rPr lang="en-US" sz="1900" dirty="0" smtClean="0">
                <a:latin typeface="+mj-lt"/>
              </a:rPr>
              <a:t>or noted otherwise on the invoice.</a:t>
            </a:r>
            <a:endParaRPr lang="en-US" sz="1900" dirty="0" smtClean="0">
              <a:latin typeface="+mj-lt"/>
            </a:endParaRPr>
          </a:p>
        </p:txBody>
      </p:sp>
      <p:pic>
        <p:nvPicPr>
          <p:cNvPr id="10" name="Picture 9"/>
          <p:cNvPicPr>
            <a:picLocks noChangeAspect="1"/>
          </p:cNvPicPr>
          <p:nvPr/>
        </p:nvPicPr>
        <p:blipFill>
          <a:blip r:embed="rId3"/>
          <a:stretch>
            <a:fillRect/>
          </a:stretch>
        </p:blipFill>
        <p:spPr>
          <a:xfrm>
            <a:off x="8185792" y="454810"/>
            <a:ext cx="2826273" cy="533333"/>
          </a:xfrm>
          <a:prstGeom prst="rect">
            <a:avLst/>
          </a:prstGeom>
        </p:spPr>
      </p:pic>
      <p:pic>
        <p:nvPicPr>
          <p:cNvPr id="12" name="Picture 11"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
        <p:nvSpPr>
          <p:cNvPr id="7" name="Footer Placeholder 6"/>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0939476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33838" y="199544"/>
            <a:ext cx="1736754" cy="327735"/>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8" name="Rectangle 3"/>
          <p:cNvSpPr>
            <a:spLocks noChangeArrowheads="1"/>
          </p:cNvSpPr>
          <p:nvPr/>
        </p:nvSpPr>
        <p:spPr bwMode="auto">
          <a:xfrm>
            <a:off x="944742" y="61475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944742" y="2007336"/>
            <a:ext cx="146546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Assignment 2</a:t>
            </a:r>
            <a:r>
              <a:rPr kumimoji="0" lang="en-US" altLang="en-US" sz="1100"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2" name="Picture 4" descr="cid:image004.png@01D3BF82.045BDFE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838878" y="1853291"/>
            <a:ext cx="6902999" cy="46212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944742" y="62851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67519" y="1031536"/>
            <a:ext cx="10860135" cy="954107"/>
          </a:xfrm>
          <a:prstGeom prst="rect">
            <a:avLst/>
          </a:prstGeom>
        </p:spPr>
        <p:txBody>
          <a:bodyPr wrap="square">
            <a:spAutoFit/>
          </a:bodyPr>
          <a:lstStyle/>
          <a:p>
            <a:r>
              <a:rPr lang="en-US" sz="2800" dirty="0"/>
              <a:t>Splitting Lines on a Purchase Requisition between a cost centers and/or WBS in the ESS Portal </a:t>
            </a:r>
          </a:p>
        </p:txBody>
      </p:sp>
    </p:spTree>
    <p:extLst>
      <p:ext uri="{BB962C8B-B14F-4D97-AF65-F5344CB8AC3E}">
        <p14:creationId xmlns:p14="http://schemas.microsoft.com/office/powerpoint/2010/main" val="178851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51</a:t>
            </a:fld>
            <a:endParaRPr lang="en-US" dirty="0"/>
          </a:p>
        </p:txBody>
      </p:sp>
      <p:sp>
        <p:nvSpPr>
          <p:cNvPr id="4" name="Rectangle 2"/>
          <p:cNvSpPr>
            <a:spLocks noChangeArrowheads="1"/>
          </p:cNvSpPr>
          <p:nvPr/>
        </p:nvSpPr>
        <p:spPr bwMode="auto">
          <a:xfrm>
            <a:off x="817800" y="1841690"/>
            <a:ext cx="380104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Next, save the item.</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And then save the purchase requisition</a:t>
            </a:r>
            <a:r>
              <a:rPr kumimoji="0" lang="en-US" altLang="en-US" sz="2000" b="0" i="0" u="none" strike="noStrike" cap="none" normalizeH="0" baseline="0" dirty="0" smtClean="0">
                <a:ln>
                  <a:noFill/>
                </a:ln>
                <a:solidFill>
                  <a:srgbClr val="153D6D"/>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169" name="Picture 1" descr="cid:image005.png@01D3BF82.312FB4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1486" y="2612572"/>
            <a:ext cx="6444400" cy="3800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49086" y="546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72886" y="808945"/>
            <a:ext cx="10657114" cy="954107"/>
          </a:xfrm>
          <a:prstGeom prst="rect">
            <a:avLst/>
          </a:prstGeom>
        </p:spPr>
        <p:txBody>
          <a:bodyPr wrap="square">
            <a:spAutoFit/>
          </a:bodyPr>
          <a:lstStyle/>
          <a:p>
            <a:r>
              <a:rPr lang="en-US" sz="2800" dirty="0"/>
              <a:t>Splitting Lines on a Purchase Requisition between a cost centers and/or WBS in the ESS Portal </a:t>
            </a:r>
          </a:p>
        </p:txBody>
      </p:sp>
      <p:pic>
        <p:nvPicPr>
          <p:cNvPr id="8" name="Picture 7" descr="BULogoMB.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stretch>
            <a:fillRect/>
          </a:stretch>
        </p:blipFill>
        <p:spPr>
          <a:xfrm>
            <a:off x="8133838" y="199544"/>
            <a:ext cx="1736754" cy="327735"/>
          </a:xfrm>
          <a:prstGeom prst="rect">
            <a:avLst/>
          </a:prstGeom>
        </p:spPr>
      </p:pic>
      <p:pic>
        <p:nvPicPr>
          <p:cNvPr id="10" name="Picture 9" descr="&lt;strong&gt;Partnership&lt;/strong&gt; | World Dance Counci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Tree>
    <p:extLst>
      <p:ext uri="{BB962C8B-B14F-4D97-AF65-F5344CB8AC3E}">
        <p14:creationId xmlns:p14="http://schemas.microsoft.com/office/powerpoint/2010/main" val="3564184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33838" y="199544"/>
            <a:ext cx="1736754" cy="327735"/>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pic>
        <p:nvPicPr>
          <p:cNvPr id="7" name="Picture 6" descr="cid:image006.png@01D3BF82.726BD6C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72242" y="2065500"/>
            <a:ext cx="7061595" cy="3943414"/>
          </a:xfrm>
          <a:prstGeom prst="rect">
            <a:avLst/>
          </a:prstGeom>
          <a:noFill/>
          <a:ln>
            <a:noFill/>
          </a:ln>
        </p:spPr>
      </p:pic>
      <p:sp>
        <p:nvSpPr>
          <p:cNvPr id="8" name="Rectangle 7"/>
          <p:cNvSpPr/>
          <p:nvPr/>
        </p:nvSpPr>
        <p:spPr>
          <a:xfrm>
            <a:off x="944742" y="1012276"/>
            <a:ext cx="10818460" cy="954107"/>
          </a:xfrm>
          <a:prstGeom prst="rect">
            <a:avLst/>
          </a:prstGeom>
        </p:spPr>
        <p:txBody>
          <a:bodyPr wrap="square">
            <a:spAutoFit/>
          </a:bodyPr>
          <a:lstStyle/>
          <a:p>
            <a:r>
              <a:rPr lang="en-US" sz="2800" dirty="0"/>
              <a:t>Splitting Lines on a Purchase Requisition between a cost centers and/or WBS in the ESS Portal </a:t>
            </a:r>
          </a:p>
        </p:txBody>
      </p:sp>
    </p:spTree>
    <p:extLst>
      <p:ext uri="{BB962C8B-B14F-4D97-AF65-F5344CB8AC3E}">
        <p14:creationId xmlns:p14="http://schemas.microsoft.com/office/powerpoint/2010/main" val="1331212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53</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33838" y="199544"/>
            <a:ext cx="1736754" cy="327735"/>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7" name="Rectangle 6"/>
          <p:cNvSpPr/>
          <p:nvPr/>
        </p:nvSpPr>
        <p:spPr>
          <a:xfrm>
            <a:off x="828580" y="949105"/>
            <a:ext cx="10538012" cy="1446550"/>
          </a:xfrm>
          <a:prstGeom prst="rect">
            <a:avLst/>
          </a:prstGeom>
        </p:spPr>
        <p:txBody>
          <a:bodyPr wrap="square">
            <a:spAutoFit/>
          </a:bodyPr>
          <a:lstStyle/>
          <a:p>
            <a:r>
              <a:rPr lang="en-US" sz="2800" dirty="0" smtClean="0"/>
              <a:t>Printing a copy of lines from a PO</a:t>
            </a:r>
            <a:r>
              <a:rPr lang="en-US" sz="2000" dirty="0" smtClean="0"/>
              <a:t>.  </a:t>
            </a:r>
          </a:p>
          <a:p>
            <a:r>
              <a:rPr lang="en-US" sz="2000" dirty="0" smtClean="0"/>
              <a:t>From the MIGO screen used to receive items, add PO # in box with arrow.  Enter.</a:t>
            </a:r>
          </a:p>
          <a:p>
            <a:r>
              <a:rPr lang="en-US" sz="2000" dirty="0" smtClean="0"/>
              <a:t>Collapse header data and item detail (at bottom) if all lines don’t display. Since PO’s will not be sent to departments, this is a way of getting a list of items.  Print a hard copy, as required. </a:t>
            </a:r>
            <a:endParaRPr lang="en-US" sz="2000" dirty="0"/>
          </a:p>
        </p:txBody>
      </p:sp>
      <p:pic>
        <p:nvPicPr>
          <p:cNvPr id="9" name="Picture 8"/>
          <p:cNvPicPr>
            <a:picLocks noChangeAspect="1"/>
          </p:cNvPicPr>
          <p:nvPr/>
        </p:nvPicPr>
        <p:blipFill>
          <a:blip r:embed="rId5"/>
          <a:stretch>
            <a:fillRect/>
          </a:stretch>
        </p:blipFill>
        <p:spPr>
          <a:xfrm>
            <a:off x="3127024" y="2395655"/>
            <a:ext cx="7498034" cy="3934919"/>
          </a:xfrm>
          <a:prstGeom prst="rect">
            <a:avLst/>
          </a:prstGeom>
        </p:spPr>
      </p:pic>
    </p:spTree>
    <p:extLst>
      <p:ext uri="{BB962C8B-B14F-4D97-AF65-F5344CB8AC3E}">
        <p14:creationId xmlns:p14="http://schemas.microsoft.com/office/powerpoint/2010/main" val="2053984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Page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742" y="7665"/>
            <a:ext cx="1191232" cy="7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33838" y="199544"/>
            <a:ext cx="1736754" cy="327735"/>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667" y="199544"/>
            <a:ext cx="1691324" cy="713615"/>
          </a:xfrm>
          <a:prstGeom prst="rect">
            <a:avLst/>
          </a:prstGeom>
        </p:spPr>
      </p:pic>
      <p:sp>
        <p:nvSpPr>
          <p:cNvPr id="7" name="Rectangle 6"/>
          <p:cNvSpPr/>
          <p:nvPr/>
        </p:nvSpPr>
        <p:spPr>
          <a:xfrm>
            <a:off x="828580" y="949105"/>
            <a:ext cx="10538012" cy="523220"/>
          </a:xfrm>
          <a:prstGeom prst="rect">
            <a:avLst/>
          </a:prstGeom>
        </p:spPr>
        <p:txBody>
          <a:bodyPr wrap="square">
            <a:spAutoFit/>
          </a:bodyPr>
          <a:lstStyle/>
          <a:p>
            <a:r>
              <a:rPr lang="en-US" sz="2800" dirty="0" smtClean="0"/>
              <a:t>Office supplies PO’s to </a:t>
            </a:r>
            <a:r>
              <a:rPr lang="en-US" sz="2800" i="1" dirty="0" smtClean="0"/>
              <a:t>Staples</a:t>
            </a:r>
          </a:p>
        </p:txBody>
      </p:sp>
      <p:sp>
        <p:nvSpPr>
          <p:cNvPr id="8" name="TextBox 7"/>
          <p:cNvSpPr txBox="1"/>
          <p:nvPr/>
        </p:nvSpPr>
        <p:spPr>
          <a:xfrm>
            <a:off x="1014689" y="1828800"/>
            <a:ext cx="9792929" cy="267765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800" dirty="0" smtClean="0"/>
              <a:t>Until expanded use of </a:t>
            </a:r>
            <a:r>
              <a:rPr lang="en-US" sz="2800" dirty="0" err="1" smtClean="0"/>
              <a:t>Pcard</a:t>
            </a:r>
            <a:endParaRPr lang="en-US" sz="2800" dirty="0" smtClean="0"/>
          </a:p>
          <a:p>
            <a:pPr marL="285750" indent="-285750">
              <a:buFont typeface="Arial" panose="020B0604020202020204" pitchFamily="34" charset="0"/>
              <a:buChar char="•"/>
            </a:pPr>
            <a:r>
              <a:rPr lang="en-US" sz="2800" dirty="0" smtClean="0"/>
              <a:t>Users shop via </a:t>
            </a:r>
            <a:r>
              <a:rPr lang="en-US" sz="2800" i="1" dirty="0" smtClean="0"/>
              <a:t>Staples Advantage</a:t>
            </a:r>
            <a:r>
              <a:rPr lang="en-US" sz="2800" dirty="0" smtClean="0"/>
              <a:t> website=&gt; create shopping cart</a:t>
            </a:r>
          </a:p>
          <a:p>
            <a:pPr marL="285750" indent="-285750">
              <a:buFont typeface="Arial" panose="020B0604020202020204" pitchFamily="34" charset="0"/>
              <a:buChar char="•"/>
            </a:pPr>
            <a:r>
              <a:rPr lang="en-US" sz="2800" dirty="0" smtClean="0"/>
              <a:t>Enter </a:t>
            </a:r>
            <a:r>
              <a:rPr lang="en-US" sz="2800" dirty="0" smtClean="0"/>
              <a:t>a PR via </a:t>
            </a:r>
            <a:r>
              <a:rPr lang="en-US" sz="2800" dirty="0" smtClean="0"/>
              <a:t>ESS that matches shopping </a:t>
            </a:r>
            <a:r>
              <a:rPr lang="en-US" sz="2800" dirty="0" smtClean="0"/>
              <a:t>cart items</a:t>
            </a:r>
            <a:endParaRPr lang="en-US" sz="2800" dirty="0" smtClean="0"/>
          </a:p>
          <a:p>
            <a:pPr marL="285750" indent="-285750">
              <a:buFont typeface="Arial" panose="020B0604020202020204" pitchFamily="34" charset="0"/>
              <a:buChar char="•"/>
            </a:pPr>
            <a:r>
              <a:rPr lang="en-US" sz="2800" dirty="0" smtClean="0"/>
              <a:t>PO number provided (PO not sent to vendor) to </a:t>
            </a:r>
            <a:r>
              <a:rPr lang="en-US" sz="2800" dirty="0" err="1" smtClean="0"/>
              <a:t>requisitioner</a:t>
            </a:r>
            <a:endParaRPr lang="en-US" sz="2800" dirty="0" smtClean="0"/>
          </a:p>
          <a:p>
            <a:pPr marL="285750" indent="-285750">
              <a:buFont typeface="Arial" panose="020B0604020202020204" pitchFamily="34" charset="0"/>
              <a:buChar char="•"/>
            </a:pPr>
            <a:r>
              <a:rPr lang="en-US" sz="2800" dirty="0" smtClean="0"/>
              <a:t>User process shopping cart with PO# in reference field</a:t>
            </a:r>
            <a:endParaRPr lang="en-US" sz="2800" dirty="0"/>
          </a:p>
        </p:txBody>
      </p:sp>
      <p:pic>
        <p:nvPicPr>
          <p:cNvPr id="10" name="Picture 9"/>
          <p:cNvPicPr>
            <a:picLocks noChangeAspect="1"/>
          </p:cNvPicPr>
          <p:nvPr/>
        </p:nvPicPr>
        <p:blipFill>
          <a:blip r:embed="rId5"/>
          <a:stretch>
            <a:fillRect/>
          </a:stretch>
        </p:blipFill>
        <p:spPr>
          <a:xfrm>
            <a:off x="6914044" y="910737"/>
            <a:ext cx="2617306" cy="552478"/>
          </a:xfrm>
          <a:prstGeom prst="rect">
            <a:avLst/>
          </a:prstGeom>
        </p:spPr>
      </p:pic>
    </p:spTree>
    <p:extLst>
      <p:ext uri="{BB962C8B-B14F-4D97-AF65-F5344CB8AC3E}">
        <p14:creationId xmlns:p14="http://schemas.microsoft.com/office/powerpoint/2010/main" val="1135776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00266" y="2021271"/>
            <a:ext cx="10597370" cy="769441"/>
          </a:xfrm>
          <a:prstGeom prst="rect">
            <a:avLst/>
          </a:prstGeom>
          <a:noFill/>
        </p:spPr>
        <p:txBody>
          <a:bodyPr wrap="square" rtlCol="0">
            <a:spAutoFit/>
          </a:bodyPr>
          <a:lstStyle/>
          <a:p>
            <a:pPr algn="ctr"/>
            <a:r>
              <a:rPr lang="en-US" sz="4400" b="1" u="sng" dirty="0" smtClean="0">
                <a:latin typeface="+mj-lt"/>
              </a:rPr>
              <a:t>Accounts Payable and </a:t>
            </a:r>
            <a:r>
              <a:rPr lang="en-US" sz="4400" b="1" u="sng" dirty="0" err="1" smtClean="0">
                <a:latin typeface="+mj-lt"/>
              </a:rPr>
              <a:t>Pcard</a:t>
            </a:r>
            <a:endParaRPr lang="en-US" sz="4400" b="1" u="sng" dirty="0">
              <a:latin typeface="+mj-lt"/>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175401" y="343664"/>
            <a:ext cx="2826273" cy="533333"/>
          </a:xfrm>
          <a:prstGeom prst="rect">
            <a:avLst/>
          </a:prstGeom>
        </p:spPr>
      </p:pic>
      <p:pic>
        <p:nvPicPr>
          <p:cNvPr id="8" name="Picture 7"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231" y="343664"/>
            <a:ext cx="2752344" cy="1161288"/>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55</a:t>
            </a:fld>
            <a:endParaRPr lang="en-US" dirty="0"/>
          </a:p>
        </p:txBody>
      </p:sp>
      <p:sp>
        <p:nvSpPr>
          <p:cNvPr id="9" name="Footer Placeholder 8"/>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975898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12064" y="2021271"/>
            <a:ext cx="10597370" cy="615553"/>
          </a:xfrm>
          <a:prstGeom prst="rect">
            <a:avLst/>
          </a:prstGeom>
          <a:noFill/>
        </p:spPr>
        <p:txBody>
          <a:bodyPr wrap="square" rtlCol="0">
            <a:spAutoFit/>
          </a:bodyPr>
          <a:lstStyle/>
          <a:p>
            <a:r>
              <a:rPr lang="en-US" sz="3400" b="1" u="sng" dirty="0">
                <a:latin typeface="+mj-lt"/>
              </a:rPr>
              <a:t>Purchase Order </a:t>
            </a:r>
            <a:r>
              <a:rPr lang="en-US" sz="3400" b="1" u="sng" dirty="0" smtClean="0">
                <a:latin typeface="+mj-lt"/>
              </a:rPr>
              <a:t>Payment Process by </a:t>
            </a:r>
            <a:r>
              <a:rPr lang="en-US" sz="3400" b="1" u="sng" dirty="0">
                <a:latin typeface="+mj-lt"/>
              </a:rPr>
              <a:t>Accounts Payable</a:t>
            </a:r>
          </a:p>
        </p:txBody>
      </p:sp>
      <p:sp>
        <p:nvSpPr>
          <p:cNvPr id="6" name="TextBox 5"/>
          <p:cNvSpPr txBox="1"/>
          <p:nvPr/>
        </p:nvSpPr>
        <p:spPr>
          <a:xfrm>
            <a:off x="591114" y="2808431"/>
            <a:ext cx="10701725" cy="2246769"/>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000" dirty="0" smtClean="0">
                <a:latin typeface="+mj-lt"/>
              </a:rPr>
              <a:t>AFTER </a:t>
            </a:r>
            <a:r>
              <a:rPr lang="en-US" sz="2000" dirty="0">
                <a:latin typeface="+mj-lt"/>
              </a:rPr>
              <a:t>items are received the </a:t>
            </a:r>
            <a:r>
              <a:rPr lang="en-US" sz="2000" dirty="0" err="1" smtClean="0">
                <a:latin typeface="+mj-lt"/>
              </a:rPr>
              <a:t>requisitioner</a:t>
            </a:r>
            <a:r>
              <a:rPr lang="en-US" sz="2000" dirty="0" smtClean="0">
                <a:latin typeface="+mj-lt"/>
              </a:rPr>
              <a:t> </a:t>
            </a:r>
            <a:r>
              <a:rPr lang="en-US" sz="2000" dirty="0">
                <a:latin typeface="+mj-lt"/>
              </a:rPr>
              <a:t>will need to release the Purchase Order for payment using MIGO in the SAP </a:t>
            </a:r>
            <a:r>
              <a:rPr lang="en-US" sz="2000" dirty="0" smtClean="0">
                <a:latin typeface="+mj-lt"/>
              </a:rPr>
              <a:t>system.</a:t>
            </a:r>
          </a:p>
          <a:p>
            <a:pPr marL="342900" indent="-342900">
              <a:buClr>
                <a:schemeClr val="accent1"/>
              </a:buClr>
              <a:buFont typeface="Wingdings" panose="05000000000000000000" pitchFamily="2" charset="2"/>
              <a:buChar char="§"/>
            </a:pPr>
            <a:r>
              <a:rPr lang="en-US" sz="2000" dirty="0" smtClean="0">
                <a:latin typeface="+mj-lt"/>
              </a:rPr>
              <a:t>Original </a:t>
            </a:r>
            <a:r>
              <a:rPr lang="en-US" sz="2000" dirty="0">
                <a:latin typeface="+mj-lt"/>
              </a:rPr>
              <a:t>or scanned invoices with the Purchase Order # indicated on it need to be sent to Accounts </a:t>
            </a:r>
            <a:r>
              <a:rPr lang="en-US" sz="2000" dirty="0" smtClean="0">
                <a:latin typeface="+mj-lt"/>
              </a:rPr>
              <a:t>Payable.</a:t>
            </a:r>
          </a:p>
          <a:p>
            <a:pPr marL="342900" indent="-342900">
              <a:buClr>
                <a:schemeClr val="accent1"/>
              </a:buClr>
              <a:buFont typeface="Wingdings" panose="05000000000000000000" pitchFamily="2" charset="2"/>
              <a:buChar char="§"/>
            </a:pPr>
            <a:r>
              <a:rPr lang="en-US" sz="2000" dirty="0" smtClean="0">
                <a:latin typeface="+mj-lt"/>
              </a:rPr>
              <a:t>Accounts </a:t>
            </a:r>
            <a:r>
              <a:rPr lang="en-US" sz="2000" dirty="0">
                <a:latin typeface="+mj-lt"/>
              </a:rPr>
              <a:t>Payable will process for payment once the MIGO is completed and the </a:t>
            </a:r>
            <a:r>
              <a:rPr lang="en-US" sz="2000" dirty="0" smtClean="0">
                <a:latin typeface="+mj-lt"/>
              </a:rPr>
              <a:t>invoice </a:t>
            </a:r>
            <a:r>
              <a:rPr lang="en-US" sz="2000" dirty="0">
                <a:latin typeface="+mj-lt"/>
              </a:rPr>
              <a:t>is received.</a:t>
            </a:r>
          </a:p>
          <a:p>
            <a:pPr algn="ctr"/>
            <a:r>
              <a:rPr lang="en-US" sz="2000" dirty="0">
                <a:latin typeface="+mj-lt"/>
              </a:rPr>
              <a:t>    </a:t>
            </a:r>
          </a:p>
          <a:p>
            <a:pPr algn="ctr"/>
            <a:r>
              <a:rPr lang="en-US" sz="2000" u="sng" dirty="0">
                <a:solidFill>
                  <a:srgbClr val="FF0000"/>
                </a:solidFill>
                <a:latin typeface="+mj-lt"/>
              </a:rPr>
              <a:t>Any questions please contact Accounts Payable</a:t>
            </a: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306" y="151784"/>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175401" y="343664"/>
            <a:ext cx="2826273" cy="533333"/>
          </a:xfrm>
          <a:prstGeom prst="rect">
            <a:avLst/>
          </a:prstGeom>
        </p:spPr>
      </p:pic>
      <p:pic>
        <p:nvPicPr>
          <p:cNvPr id="8" name="Picture 7"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231" y="343664"/>
            <a:ext cx="2752344" cy="1161288"/>
          </a:xfrm>
          <a:prstGeom prst="rect">
            <a:avLst/>
          </a:prstGeom>
        </p:spPr>
      </p:pic>
      <p:sp>
        <p:nvSpPr>
          <p:cNvPr id="9" name="Content Placeholder 3"/>
          <p:cNvSpPr txBox="1">
            <a:spLocks/>
          </p:cNvSpPr>
          <p:nvPr/>
        </p:nvSpPr>
        <p:spPr>
          <a:xfrm>
            <a:off x="512064" y="1953490"/>
            <a:ext cx="10780776" cy="42644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56</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4434344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12064" y="1745944"/>
            <a:ext cx="9395232" cy="523220"/>
          </a:xfrm>
          <a:prstGeom prst="rect">
            <a:avLst/>
          </a:prstGeom>
          <a:noFill/>
        </p:spPr>
        <p:txBody>
          <a:bodyPr wrap="square" rtlCol="0">
            <a:spAutoFit/>
          </a:bodyPr>
          <a:lstStyle/>
          <a:p>
            <a:r>
              <a:rPr lang="en-US" sz="2800" b="1" u="sng" dirty="0" smtClean="0">
                <a:latin typeface="+mj-lt"/>
              </a:rPr>
              <a:t>Releasing </a:t>
            </a:r>
            <a:r>
              <a:rPr lang="en-US" sz="2800" b="1" u="sng" dirty="0" smtClean="0">
                <a:latin typeface="+mj-lt"/>
              </a:rPr>
              <a:t>a </a:t>
            </a:r>
            <a:r>
              <a:rPr lang="en-US" sz="2800" b="1" u="sng" dirty="0" smtClean="0">
                <a:latin typeface="+mj-lt"/>
              </a:rPr>
              <a:t>PO (MIGO)</a:t>
            </a:r>
            <a:endParaRPr lang="en-US" sz="2800" b="1" u="sng" dirty="0">
              <a:latin typeface="+mj-lt"/>
            </a:endParaRPr>
          </a:p>
        </p:txBody>
      </p:sp>
      <p:sp>
        <p:nvSpPr>
          <p:cNvPr id="3" name="TextBox 2"/>
          <p:cNvSpPr txBox="1"/>
          <p:nvPr/>
        </p:nvSpPr>
        <p:spPr>
          <a:xfrm>
            <a:off x="512064" y="2299162"/>
            <a:ext cx="10693749" cy="421653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t>Check the quantity and the price against your PO before releasing. If the price is higher than the price quoted notify Accounts Payable either by email or by writing on the invoice “price difference – okay to pay,” sign and date. </a:t>
            </a:r>
            <a:r>
              <a:rPr lang="en-US" b="1" dirty="0"/>
              <a:t>If quantity is different please contact </a:t>
            </a:r>
            <a:r>
              <a:rPr lang="en-US" b="1" dirty="0" smtClean="0"/>
              <a:t>Purchasing </a:t>
            </a:r>
            <a:r>
              <a:rPr lang="en-US" b="1" dirty="0" smtClean="0"/>
              <a:t>Department at </a:t>
            </a:r>
            <a:r>
              <a:rPr lang="en-US" b="1" dirty="0" smtClean="0"/>
              <a:t>extension 4148</a:t>
            </a:r>
            <a:r>
              <a:rPr lang="en-US" b="1" dirty="0" smtClean="0"/>
              <a:t>.</a:t>
            </a:r>
          </a:p>
          <a:p>
            <a:pPr>
              <a:buClr>
                <a:schemeClr val="accent1"/>
              </a:buClr>
            </a:pPr>
            <a:endParaRPr lang="en-US" b="1" dirty="0" smtClean="0"/>
          </a:p>
          <a:p>
            <a:pPr marL="285750" indent="-285750">
              <a:buClr>
                <a:schemeClr val="accent1"/>
              </a:buClr>
              <a:buFont typeface="Wingdings" panose="05000000000000000000" pitchFamily="2" charset="2"/>
              <a:buChar char="§"/>
            </a:pPr>
            <a:r>
              <a:rPr lang="en-US" dirty="0" smtClean="0"/>
              <a:t>Only </a:t>
            </a:r>
            <a:r>
              <a:rPr lang="en-US" dirty="0"/>
              <a:t>release the quantity of items received (ex: PO quantity is two but only one received</a:t>
            </a:r>
            <a:r>
              <a:rPr lang="en-US" dirty="0" smtClean="0"/>
              <a:t>).</a:t>
            </a:r>
          </a:p>
          <a:p>
            <a:pPr>
              <a:buClr>
                <a:schemeClr val="accent1"/>
              </a:buClr>
            </a:pPr>
            <a:endParaRPr lang="en-US" dirty="0" smtClean="0"/>
          </a:p>
          <a:p>
            <a:pPr marL="285750" indent="-285750">
              <a:buClr>
                <a:schemeClr val="accent1"/>
              </a:buClr>
              <a:buFont typeface="Wingdings" panose="05000000000000000000" pitchFamily="2" charset="2"/>
              <a:buChar char="§"/>
            </a:pPr>
            <a:r>
              <a:rPr lang="en-US" dirty="0" smtClean="0"/>
              <a:t>MIGO </a:t>
            </a:r>
            <a:r>
              <a:rPr lang="en-US" dirty="0"/>
              <a:t>of a PO indicates that the items were received and Accounts Payable can process </a:t>
            </a:r>
            <a:r>
              <a:rPr lang="en-US" dirty="0" smtClean="0"/>
              <a:t>payment.</a:t>
            </a:r>
          </a:p>
          <a:p>
            <a:pPr>
              <a:buClr>
                <a:schemeClr val="accent1"/>
              </a:buClr>
            </a:pPr>
            <a:endParaRPr lang="en-US" dirty="0" smtClean="0"/>
          </a:p>
          <a:p>
            <a:pPr marL="285750" indent="-285750">
              <a:buClr>
                <a:schemeClr val="accent1"/>
              </a:buClr>
              <a:buFont typeface="Wingdings" panose="05000000000000000000" pitchFamily="2" charset="2"/>
              <a:buChar char="§"/>
            </a:pPr>
            <a:r>
              <a:rPr lang="en-US" dirty="0" smtClean="0"/>
              <a:t>Shipping/freight/handling </a:t>
            </a:r>
            <a:r>
              <a:rPr lang="en-US" dirty="0"/>
              <a:t>charges not included in the initial PO will be processed manually by Accounts Payable. </a:t>
            </a:r>
            <a:r>
              <a:rPr lang="en-US" b="1" dirty="0"/>
              <a:t>Do not add another line to the </a:t>
            </a:r>
            <a:r>
              <a:rPr lang="en-US" b="1" dirty="0" smtClean="0"/>
              <a:t>PO</a:t>
            </a:r>
            <a:r>
              <a:rPr lang="en-US" dirty="0" smtClean="0"/>
              <a:t>.</a:t>
            </a:r>
          </a:p>
          <a:p>
            <a:pPr>
              <a:buClr>
                <a:schemeClr val="accent1"/>
              </a:buClr>
            </a:pPr>
            <a:endParaRPr lang="en-US" dirty="0" smtClean="0"/>
          </a:p>
          <a:p>
            <a:pPr marL="285750" indent="-285750">
              <a:buClr>
                <a:schemeClr val="accent1"/>
              </a:buClr>
              <a:buFont typeface="Wingdings" panose="05000000000000000000" pitchFamily="2" charset="2"/>
              <a:buChar char="§"/>
            </a:pPr>
            <a:r>
              <a:rPr lang="en-US" b="1" dirty="0" smtClean="0"/>
              <a:t>Memberships/subscription </a:t>
            </a:r>
            <a:r>
              <a:rPr lang="en-US" b="1" dirty="0"/>
              <a:t>that cross fiscal years must be split if the amount per fiscal year exceeds $500 </a:t>
            </a:r>
            <a:r>
              <a:rPr lang="en-US" dirty="0"/>
              <a:t>(ex: subscription $1,200 for Jan thru Dec; create one line for Jan-June $600 and one line for Jul-Dec $600). </a:t>
            </a:r>
            <a:r>
              <a:rPr lang="en-US" b="1" dirty="0"/>
              <a:t>MIGO is not required on the line for the future fiscal year</a:t>
            </a:r>
            <a:r>
              <a:rPr lang="en-US" dirty="0"/>
              <a:t> </a:t>
            </a:r>
            <a:r>
              <a:rPr lang="en-US" u="sng" dirty="0"/>
              <a:t>only current fiscal year</a:t>
            </a:r>
            <a:r>
              <a:rPr lang="en-US" dirty="0"/>
              <a:t>. </a:t>
            </a:r>
            <a:endParaRPr lang="en-US" sz="1600" dirty="0"/>
          </a:p>
          <a:p>
            <a:pPr marL="285750" indent="-285750">
              <a:buFont typeface="Wingdings" panose="05000000000000000000" pitchFamily="2" charset="2"/>
              <a:buChar char="§"/>
            </a:pPr>
            <a:endParaRPr lang="en-US" sz="1600"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133" y="90571"/>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44228" y="282451"/>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058" y="282451"/>
            <a:ext cx="2752344" cy="1161288"/>
          </a:xfrm>
          <a:prstGeom prst="rect">
            <a:avLst/>
          </a:prstGeom>
        </p:spPr>
      </p:pic>
      <p:sp>
        <p:nvSpPr>
          <p:cNvPr id="10" name="Content Placeholder 3"/>
          <p:cNvSpPr txBox="1">
            <a:spLocks/>
          </p:cNvSpPr>
          <p:nvPr/>
        </p:nvSpPr>
        <p:spPr>
          <a:xfrm>
            <a:off x="512064" y="1752558"/>
            <a:ext cx="10780776" cy="4465361"/>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57</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107773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7006" y="1893596"/>
            <a:ext cx="10668000" cy="736600"/>
          </a:xfrm>
        </p:spPr>
        <p:txBody>
          <a:bodyPr>
            <a:normAutofit/>
          </a:bodyPr>
          <a:lstStyle/>
          <a:p>
            <a:pPr algn="ctr"/>
            <a:r>
              <a:rPr lang="en-US" sz="4000" b="1" u="sng" dirty="0" smtClean="0">
                <a:solidFill>
                  <a:schemeClr val="tx1"/>
                </a:solidFill>
              </a:rPr>
              <a:t>Accounts Payable </a:t>
            </a:r>
            <a:r>
              <a:rPr lang="en-US" sz="4000" b="1" u="sng" dirty="0" smtClean="0">
                <a:solidFill>
                  <a:schemeClr val="tx1"/>
                </a:solidFill>
              </a:rPr>
              <a:t>Payment </a:t>
            </a:r>
            <a:r>
              <a:rPr lang="en-US" sz="4000" b="1" u="sng" dirty="0" smtClean="0">
                <a:solidFill>
                  <a:schemeClr val="tx1"/>
                </a:solidFill>
              </a:rPr>
              <a:t>for SPC’S</a:t>
            </a:r>
            <a:endParaRPr lang="en-US" sz="4000" b="1" u="sng" dirty="0">
              <a:solidFill>
                <a:schemeClr val="tx1"/>
              </a:solidFill>
            </a:endParaRPr>
          </a:p>
        </p:txBody>
      </p:sp>
      <p:sp>
        <p:nvSpPr>
          <p:cNvPr id="4" name="TextBox 3"/>
          <p:cNvSpPr txBox="1"/>
          <p:nvPr/>
        </p:nvSpPr>
        <p:spPr>
          <a:xfrm>
            <a:off x="673505" y="2775422"/>
            <a:ext cx="10338560" cy="3477875"/>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000" dirty="0" smtClean="0">
                <a:latin typeface="+mj-lt"/>
              </a:rPr>
              <a:t>Accounts </a:t>
            </a:r>
            <a:r>
              <a:rPr lang="en-US" sz="2000" dirty="0">
                <a:latin typeface="+mj-lt"/>
              </a:rPr>
              <a:t>Payable can not make payment against the contract until it is approved in SAP.  Once services are rendered the department will need to notify Accounts Payable to release payment.  This can be done via email or writing “OK to pay” on the actual invoice.  </a:t>
            </a:r>
            <a:endParaRPr lang="en-US" sz="2000" dirty="0" smtClean="0">
              <a:latin typeface="+mj-lt"/>
            </a:endParaRPr>
          </a:p>
          <a:p>
            <a:pPr>
              <a:buClr>
                <a:schemeClr val="accent1"/>
              </a:buClr>
            </a:pPr>
            <a:endParaRPr lang="en-US" sz="2000" dirty="0" smtClean="0">
              <a:latin typeface="+mj-lt"/>
            </a:endParaRPr>
          </a:p>
          <a:p>
            <a:pPr marL="342900" indent="-342900">
              <a:buClr>
                <a:schemeClr val="accent1"/>
              </a:buClr>
              <a:buFont typeface="Wingdings" panose="05000000000000000000" pitchFamily="2" charset="2"/>
              <a:buChar char="§"/>
            </a:pPr>
            <a:r>
              <a:rPr lang="en-US" sz="2000" dirty="0" smtClean="0">
                <a:latin typeface="+mj-lt"/>
              </a:rPr>
              <a:t>If </a:t>
            </a:r>
            <a:r>
              <a:rPr lang="en-US" sz="2000" dirty="0">
                <a:latin typeface="+mj-lt"/>
              </a:rPr>
              <a:t>multiple payments are being made against the contract,  please notify Accounts Payable not to finalize the contract</a:t>
            </a:r>
            <a:r>
              <a:rPr lang="en-US" sz="2000" dirty="0" smtClean="0">
                <a:latin typeface="+mj-lt"/>
              </a:rPr>
              <a:t>.</a:t>
            </a:r>
          </a:p>
          <a:p>
            <a:pPr>
              <a:buClr>
                <a:schemeClr val="accent1"/>
              </a:buClr>
            </a:pPr>
            <a:endParaRPr lang="en-US" sz="2000" dirty="0" smtClean="0">
              <a:latin typeface="+mj-lt"/>
            </a:endParaRPr>
          </a:p>
          <a:p>
            <a:pPr marL="342900" indent="-342900">
              <a:buClr>
                <a:schemeClr val="accent1"/>
              </a:buClr>
              <a:buFont typeface="Wingdings" panose="05000000000000000000" pitchFamily="2" charset="2"/>
              <a:buChar char="§"/>
            </a:pPr>
            <a:r>
              <a:rPr lang="en-US" sz="2000" dirty="0" smtClean="0">
                <a:latin typeface="+mj-lt"/>
              </a:rPr>
              <a:t>If additional services are required in excess or original SPC $ value, contact </a:t>
            </a:r>
            <a:r>
              <a:rPr lang="en-US" sz="2000" dirty="0" smtClean="0">
                <a:latin typeface="+mj-lt"/>
              </a:rPr>
              <a:t>Purchasing </a:t>
            </a:r>
            <a:r>
              <a:rPr lang="en-US" sz="2000" dirty="0" smtClean="0">
                <a:latin typeface="+mj-lt"/>
              </a:rPr>
              <a:t>before proceeding</a:t>
            </a:r>
            <a:endParaRPr lang="en-US" sz="2000" dirty="0">
              <a:latin typeface="+mj-lt"/>
            </a:endParaRPr>
          </a:p>
          <a:p>
            <a:endParaRPr lang="en-US" sz="2000" dirty="0">
              <a:latin typeface="+mj-lt"/>
            </a:endParaRPr>
          </a:p>
          <a:p>
            <a:endParaRPr lang="en-US" sz="2000" dirty="0">
              <a:latin typeface="+mj-lt"/>
            </a:endParaRPr>
          </a:p>
        </p:txBody>
      </p:sp>
      <p:pic>
        <p:nvPicPr>
          <p:cNvPr id="5" name="Picture 4"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8185792" y="454810"/>
            <a:ext cx="2826273" cy="533333"/>
          </a:xfrm>
          <a:prstGeom prst="rect">
            <a:avLst/>
          </a:prstGeom>
        </p:spPr>
      </p:pic>
      <p:pic>
        <p:nvPicPr>
          <p:cNvPr id="7" name="Picture 6"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8" name="Content Placeholder 3"/>
          <p:cNvSpPr txBox="1">
            <a:spLocks/>
          </p:cNvSpPr>
          <p:nvPr/>
        </p:nvSpPr>
        <p:spPr>
          <a:xfrm>
            <a:off x="512064" y="1953490"/>
            <a:ext cx="10780776" cy="4264429"/>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58</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350126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0427" y="2485303"/>
            <a:ext cx="10522070" cy="5292725"/>
          </a:xfrm>
        </p:spPr>
        <p:txBody>
          <a:bodyPr>
            <a:normAutofit/>
          </a:bodyPr>
          <a:lstStyle/>
          <a:p>
            <a:pPr>
              <a:buFont typeface="Wingdings" panose="05000000000000000000" pitchFamily="2" charset="2"/>
              <a:buChar char="§"/>
            </a:pPr>
            <a:r>
              <a:rPr lang="en-US" sz="2400" dirty="0" smtClean="0">
                <a:solidFill>
                  <a:schemeClr val="tx1"/>
                </a:solidFill>
              </a:rPr>
              <a:t>Please </a:t>
            </a:r>
            <a:r>
              <a:rPr lang="en-US" sz="2400" dirty="0">
                <a:solidFill>
                  <a:schemeClr val="tx1"/>
                </a:solidFill>
              </a:rPr>
              <a:t>refer to the Purchasing Card Policy and Procedures for proper </a:t>
            </a:r>
            <a:r>
              <a:rPr lang="en-US" sz="2400" dirty="0" smtClean="0">
                <a:solidFill>
                  <a:schemeClr val="tx1"/>
                </a:solidFill>
              </a:rPr>
              <a:t>use.</a:t>
            </a:r>
          </a:p>
          <a:p>
            <a:pPr>
              <a:buFont typeface="Wingdings" panose="05000000000000000000" pitchFamily="2" charset="2"/>
              <a:buChar char="§"/>
            </a:pPr>
            <a:r>
              <a:rPr lang="en-US" sz="2400" dirty="0" smtClean="0">
                <a:solidFill>
                  <a:schemeClr val="tx1"/>
                </a:solidFill>
              </a:rPr>
              <a:t>Each transaction has to be allocated to a cost center number and GL/Commitment Item number via a drop down menu, and a description of the purchase provided.</a:t>
            </a:r>
          </a:p>
          <a:p>
            <a:pPr>
              <a:buFont typeface="Wingdings" panose="05000000000000000000" pitchFamily="2" charset="2"/>
              <a:buChar char="§"/>
            </a:pPr>
            <a:r>
              <a:rPr lang="en-US" sz="2400" dirty="0" smtClean="0">
                <a:solidFill>
                  <a:schemeClr val="tx1"/>
                </a:solidFill>
              </a:rPr>
              <a:t>Each transaction has to have the corresponding receipt(s) attached.</a:t>
            </a:r>
          </a:p>
          <a:p>
            <a:pPr>
              <a:buFont typeface="Wingdings" panose="05000000000000000000" pitchFamily="2" charset="2"/>
              <a:buChar char="§"/>
            </a:pPr>
            <a:r>
              <a:rPr lang="en-US" sz="2400" dirty="0" smtClean="0">
                <a:solidFill>
                  <a:schemeClr val="tx1"/>
                </a:solidFill>
              </a:rPr>
              <a:t>Individuals </a:t>
            </a:r>
            <a:r>
              <a:rPr lang="en-US" sz="2400" dirty="0">
                <a:solidFill>
                  <a:schemeClr val="tx1"/>
                </a:solidFill>
              </a:rPr>
              <a:t>should print a report from Bank of America (Works) for each card of responsibility.</a:t>
            </a:r>
          </a:p>
          <a:p>
            <a:pPr marL="0" indent="0">
              <a:buNone/>
            </a:pPr>
            <a:endParaRPr lang="en-US" sz="2400" dirty="0">
              <a:solidFill>
                <a:schemeClr val="tx1"/>
              </a:solidFill>
            </a:endParaRPr>
          </a:p>
          <a:p>
            <a:endParaRPr lang="en-US" sz="2400" dirty="0">
              <a:solidFill>
                <a:schemeClr val="tx1"/>
              </a:solidFill>
            </a:endParaRPr>
          </a:p>
        </p:txBody>
      </p:sp>
      <p:sp>
        <p:nvSpPr>
          <p:cNvPr id="2" name="Title 1"/>
          <p:cNvSpPr>
            <a:spLocks noGrp="1"/>
          </p:cNvSpPr>
          <p:nvPr>
            <p:ph type="title" idx="4294967295"/>
          </p:nvPr>
        </p:nvSpPr>
        <p:spPr>
          <a:xfrm>
            <a:off x="650427" y="1767622"/>
            <a:ext cx="8229600" cy="531813"/>
          </a:xfrm>
        </p:spPr>
        <p:txBody>
          <a:bodyPr>
            <a:normAutofit fontScale="90000"/>
          </a:bodyPr>
          <a:lstStyle/>
          <a:p>
            <a:r>
              <a:rPr lang="en-US" dirty="0" smtClean="0">
                <a:solidFill>
                  <a:schemeClr val="tx1"/>
                </a:solidFill>
              </a:rPr>
              <a:t/>
            </a:r>
            <a:br>
              <a:rPr lang="en-US" dirty="0" smtClean="0">
                <a:solidFill>
                  <a:schemeClr val="tx1"/>
                </a:solidFill>
              </a:rPr>
            </a:br>
            <a:r>
              <a:rPr lang="en-US" b="1" u="sng" dirty="0" err="1" smtClean="0">
                <a:solidFill>
                  <a:schemeClr val="tx1"/>
                </a:solidFill>
              </a:rPr>
              <a:t>Pcard</a:t>
            </a:r>
            <a:r>
              <a:rPr lang="en-US" b="1" u="sng" dirty="0" smtClean="0">
                <a:solidFill>
                  <a:schemeClr val="tx1"/>
                </a:solidFill>
              </a:rPr>
              <a:t> Process</a:t>
            </a:r>
            <a:r>
              <a:rPr lang="en-US" dirty="0" smtClean="0">
                <a:solidFill>
                  <a:schemeClr val="tx1"/>
                </a:solidFill>
              </a:rPr>
              <a:t> </a:t>
            </a:r>
            <a:endParaRPr lang="en-US" dirty="0">
              <a:solidFill>
                <a:schemeClr val="tx1"/>
              </a:solidFill>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7" name="Content Placeholder 3"/>
          <p:cNvSpPr txBox="1">
            <a:spLocks/>
          </p:cNvSpPr>
          <p:nvPr/>
        </p:nvSpPr>
        <p:spPr>
          <a:xfrm>
            <a:off x="521074" y="1652299"/>
            <a:ext cx="10780776" cy="401698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59</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72404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1594" y="532359"/>
            <a:ext cx="11530406" cy="1657339"/>
          </a:xfrm>
        </p:spPr>
        <p:txBody>
          <a:bodyPr>
            <a:normAutofit/>
          </a:bodyPr>
          <a:lstStyle/>
          <a:p>
            <a:r>
              <a:rPr lang="en-US" sz="2800" b="1" u="sng" dirty="0" smtClean="0">
                <a:solidFill>
                  <a:schemeClr val="tx1"/>
                </a:solidFill>
              </a:rPr>
              <a:t>Presidential Delegation of Authority Purchasing and Contracting   </a:t>
            </a:r>
            <a:endParaRPr lang="en-US" sz="2800" b="1" u="sng" dirty="0">
              <a:solidFill>
                <a:schemeClr val="tx1"/>
              </a:solidFill>
            </a:endParaRPr>
          </a:p>
        </p:txBody>
      </p:sp>
      <p:sp>
        <p:nvSpPr>
          <p:cNvPr id="3" name="Content Placeholder 2"/>
          <p:cNvSpPr>
            <a:spLocks noGrp="1"/>
          </p:cNvSpPr>
          <p:nvPr>
            <p:ph idx="4294967295"/>
          </p:nvPr>
        </p:nvSpPr>
        <p:spPr>
          <a:xfrm>
            <a:off x="661594" y="2244053"/>
            <a:ext cx="10488187" cy="4228935"/>
          </a:xfrm>
        </p:spPr>
        <p:txBody>
          <a:bodyPr>
            <a:normAutofit/>
          </a:bodyPr>
          <a:lstStyle/>
          <a:p>
            <a:pPr marL="0" indent="0">
              <a:buNone/>
            </a:pPr>
            <a:r>
              <a:rPr lang="en-US" sz="1600" dirty="0" smtClean="0">
                <a:solidFill>
                  <a:schemeClr val="tx1"/>
                </a:solidFill>
                <a:latin typeface="+mj-lt"/>
              </a:rPr>
              <a:t>Peter </a:t>
            </a:r>
            <a:r>
              <a:rPr lang="en-US" sz="1600" dirty="0" err="1" smtClean="0">
                <a:solidFill>
                  <a:schemeClr val="tx1"/>
                </a:solidFill>
                <a:latin typeface="+mj-lt"/>
              </a:rPr>
              <a:t>Fakler</a:t>
            </a:r>
            <a:r>
              <a:rPr lang="en-US" sz="1600" dirty="0" smtClean="0">
                <a:solidFill>
                  <a:schemeClr val="tx1"/>
                </a:solidFill>
                <a:latin typeface="+mj-lt"/>
              </a:rPr>
              <a:t>  </a:t>
            </a:r>
            <a:r>
              <a:rPr lang="en-US" sz="1600" dirty="0">
                <a:solidFill>
                  <a:schemeClr val="tx1"/>
                </a:solidFill>
                <a:latin typeface="+mj-lt"/>
              </a:rPr>
              <a:t>		Interim President</a:t>
            </a:r>
          </a:p>
          <a:p>
            <a:pPr marL="0" indent="0">
              <a:buNone/>
            </a:pPr>
            <a:r>
              <a:rPr lang="en-US" sz="1600" dirty="0" smtClean="0">
                <a:solidFill>
                  <a:schemeClr val="tx1"/>
                </a:solidFill>
                <a:latin typeface="+mj-lt"/>
              </a:rPr>
              <a:t>Kathryn Crossin</a:t>
            </a:r>
            <a:r>
              <a:rPr lang="en-US" sz="1600" dirty="0">
                <a:solidFill>
                  <a:schemeClr val="tx1"/>
                </a:solidFill>
                <a:latin typeface="+mj-lt"/>
              </a:rPr>
              <a:t>		Interim VP for Finance and </a:t>
            </a:r>
            <a:r>
              <a:rPr lang="en-US" sz="1600" dirty="0" smtClean="0">
                <a:solidFill>
                  <a:schemeClr val="tx1"/>
                </a:solidFill>
                <a:latin typeface="+mj-lt"/>
              </a:rPr>
              <a:t>Administration	Unlimited</a:t>
            </a:r>
            <a:endParaRPr lang="en-US" sz="1600" dirty="0">
              <a:solidFill>
                <a:schemeClr val="tx1"/>
              </a:solidFill>
              <a:latin typeface="+mj-lt"/>
            </a:endParaRPr>
          </a:p>
          <a:p>
            <a:pPr marL="0" indent="0">
              <a:buNone/>
            </a:pPr>
            <a:r>
              <a:rPr lang="en-US" sz="1600" dirty="0" smtClean="0">
                <a:solidFill>
                  <a:schemeClr val="tx1"/>
                </a:solidFill>
                <a:latin typeface="+mj-lt"/>
              </a:rPr>
              <a:t>Jeff </a:t>
            </a:r>
            <a:r>
              <a:rPr lang="en-US" sz="1600" dirty="0">
                <a:solidFill>
                  <a:schemeClr val="tx1"/>
                </a:solidFill>
                <a:latin typeface="+mj-lt"/>
              </a:rPr>
              <a:t>Mandel		Director of Purchasing </a:t>
            </a:r>
            <a:r>
              <a:rPr lang="en-US" sz="1600" dirty="0" smtClean="0">
                <a:solidFill>
                  <a:schemeClr val="tx1"/>
                </a:solidFill>
                <a:latin typeface="+mj-lt"/>
              </a:rPr>
              <a:t>		$100,000</a:t>
            </a:r>
            <a:endParaRPr lang="en-US" sz="1600" dirty="0">
              <a:solidFill>
                <a:schemeClr val="tx1"/>
              </a:solidFill>
              <a:latin typeface="+mj-lt"/>
            </a:endParaRPr>
          </a:p>
          <a:p>
            <a:pPr marL="0" indent="0">
              <a:buNone/>
            </a:pPr>
            <a:r>
              <a:rPr lang="en-US" sz="1600" dirty="0" smtClean="0">
                <a:solidFill>
                  <a:schemeClr val="tx1"/>
                </a:solidFill>
                <a:latin typeface="+mj-lt"/>
              </a:rPr>
              <a:t>S</a:t>
            </a:r>
            <a:r>
              <a:rPr lang="en-US" sz="1600" dirty="0">
                <a:solidFill>
                  <a:schemeClr val="tx1"/>
                </a:solidFill>
                <a:latin typeface="+mj-lt"/>
              </a:rPr>
              <a:t>. Renee Potter		</a:t>
            </a:r>
            <a:r>
              <a:rPr lang="en-US" sz="1600" dirty="0" smtClean="0">
                <a:solidFill>
                  <a:schemeClr val="tx1"/>
                </a:solidFill>
                <a:latin typeface="+mj-lt"/>
              </a:rPr>
              <a:t>Controller				Unlimited (in absence of the VP A&amp;F)</a:t>
            </a:r>
            <a:endParaRPr lang="en-US" sz="1600" dirty="0">
              <a:solidFill>
                <a:schemeClr val="tx1"/>
              </a:solidFill>
              <a:latin typeface="+mj-lt"/>
            </a:endParaRPr>
          </a:p>
          <a:p>
            <a:pPr marL="0" indent="0">
              <a:buNone/>
            </a:pPr>
            <a:r>
              <a:rPr lang="en-US" sz="1600" dirty="0" smtClean="0">
                <a:solidFill>
                  <a:schemeClr val="tx1"/>
                </a:solidFill>
                <a:latin typeface="+mj-lt"/>
              </a:rPr>
              <a:t>Brandi Yagle</a:t>
            </a:r>
            <a:r>
              <a:rPr lang="en-US" sz="1600" dirty="0">
                <a:solidFill>
                  <a:schemeClr val="tx1"/>
                </a:solidFill>
                <a:latin typeface="+mj-lt"/>
              </a:rPr>
              <a:t>	</a:t>
            </a:r>
            <a:r>
              <a:rPr lang="en-US" sz="1600" dirty="0" smtClean="0">
                <a:solidFill>
                  <a:schemeClr val="tx1"/>
                </a:solidFill>
                <a:latin typeface="+mj-lt"/>
              </a:rPr>
              <a:t>                    Contract Specialist			$10,000</a:t>
            </a:r>
            <a:endParaRPr lang="en-US" sz="1600" dirty="0">
              <a:solidFill>
                <a:schemeClr val="tx1"/>
              </a:solidFill>
              <a:latin typeface="+mj-lt"/>
            </a:endParaRPr>
          </a:p>
          <a:p>
            <a:pPr>
              <a:lnSpc>
                <a:spcPct val="100000"/>
              </a:lnSpc>
              <a:buFont typeface="Wingdings" panose="05000000000000000000" pitchFamily="2" charset="2"/>
              <a:buChar char="§"/>
            </a:pPr>
            <a:r>
              <a:rPr lang="en-US" sz="1600" dirty="0">
                <a:solidFill>
                  <a:schemeClr val="tx1"/>
                </a:solidFill>
              </a:rPr>
              <a:t>These are the only individuals authorized to sign any contracts, leases, license agreements, etc. on behalf of Mansfield University</a:t>
            </a:r>
          </a:p>
          <a:p>
            <a:pPr>
              <a:buFont typeface="Wingdings" panose="05000000000000000000" pitchFamily="2" charset="2"/>
              <a:buChar char="§"/>
            </a:pPr>
            <a:r>
              <a:rPr lang="en-US" sz="1600" dirty="0">
                <a:solidFill>
                  <a:schemeClr val="tx1"/>
                </a:solidFill>
              </a:rPr>
              <a:t>The University President and his/her designees are the only individuals authorized to enter into contracts on behalf of MU. </a:t>
            </a:r>
            <a:endParaRPr lang="en-US" sz="1600" b="1" dirty="0">
              <a:solidFill>
                <a:schemeClr val="tx1"/>
              </a:solidFill>
            </a:endParaRPr>
          </a:p>
          <a:p>
            <a:pPr>
              <a:buFont typeface="Wingdings" panose="05000000000000000000" pitchFamily="2" charset="2"/>
              <a:buChar char="§"/>
            </a:pPr>
            <a:r>
              <a:rPr lang="en-US" sz="1600" dirty="0" smtClean="0">
                <a:solidFill>
                  <a:schemeClr val="tx1"/>
                </a:solidFill>
              </a:rPr>
              <a:t>No other person or department head has authority to sign or obligate the university by entering into any contractual agreement on behalf of the university or any subdivision thereof</a:t>
            </a:r>
          </a:p>
          <a:p>
            <a:endParaRPr lang="en-US" sz="1600" dirty="0" smtClean="0">
              <a:solidFill>
                <a:schemeClr val="tx1"/>
              </a:solidFill>
              <a:latin typeface="+mj-lt"/>
            </a:endParaRPr>
          </a:p>
          <a:p>
            <a:endParaRPr lang="en-US" sz="1600" b="1" dirty="0">
              <a:solidFill>
                <a:schemeClr val="tx1"/>
              </a:solidFill>
              <a:latin typeface="+mj-lt"/>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454810"/>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7" name="Content Placeholder 3"/>
          <p:cNvSpPr txBox="1">
            <a:spLocks/>
          </p:cNvSpPr>
          <p:nvPr/>
        </p:nvSpPr>
        <p:spPr>
          <a:xfrm>
            <a:off x="512064" y="1616098"/>
            <a:ext cx="10780776" cy="4601821"/>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6</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298616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262930"/>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4294967295"/>
          </p:nvPr>
        </p:nvSpPr>
        <p:spPr>
          <a:xfrm>
            <a:off x="512064" y="1616098"/>
            <a:ext cx="10780776" cy="4043884"/>
          </a:xfrm>
          <a:ln>
            <a:noFill/>
          </a:ln>
        </p:spPr>
        <p:txBody>
          <a:bodyPr>
            <a:normAutofit/>
          </a:bodyPr>
          <a:lstStyle/>
          <a:p>
            <a:pPr marL="0" indent="0" algn="ctr">
              <a:buNone/>
            </a:pPr>
            <a:r>
              <a:rPr lang="en-US" sz="6200" dirty="0" smtClean="0">
                <a:latin typeface="+mj-lt"/>
              </a:rPr>
              <a:t> </a:t>
            </a:r>
            <a:r>
              <a:rPr lang="en-US" sz="6200" b="1" u="sng" dirty="0" smtClean="0">
                <a:latin typeface="+mj-lt"/>
              </a:rPr>
              <a:t>Procurement Guidelines</a:t>
            </a:r>
          </a:p>
          <a:p>
            <a:pPr>
              <a:buFont typeface="Wingdings" panose="05000000000000000000" pitchFamily="2" charset="2"/>
              <a:buChar char="§"/>
            </a:pPr>
            <a:endParaRPr lang="en-US" sz="5000" dirty="0" smtClean="0">
              <a:latin typeface="+mj-lt"/>
            </a:endParaRPr>
          </a:p>
        </p:txBody>
      </p:sp>
      <p:pic>
        <p:nvPicPr>
          <p:cNvPr id="10" name="Picture 9"/>
          <p:cNvPicPr>
            <a:picLocks noChangeAspect="1"/>
          </p:cNvPicPr>
          <p:nvPr/>
        </p:nvPicPr>
        <p:blipFill>
          <a:blip r:embed="rId3"/>
          <a:stretch>
            <a:fillRect/>
          </a:stretch>
        </p:blipFill>
        <p:spPr>
          <a:xfrm>
            <a:off x="8185792" y="454810"/>
            <a:ext cx="2826273" cy="533333"/>
          </a:xfrm>
          <a:prstGeom prst="rect">
            <a:avLst/>
          </a:prstGeom>
        </p:spPr>
      </p:pic>
      <p:pic>
        <p:nvPicPr>
          <p:cNvPr id="12" name="Picture 11"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454810"/>
            <a:ext cx="2752344" cy="1161288"/>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Footer Placeholder 6"/>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766083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2064" y="1646854"/>
            <a:ext cx="8229600" cy="547688"/>
          </a:xfrm>
        </p:spPr>
        <p:txBody>
          <a:bodyPr>
            <a:noAutofit/>
          </a:bodyPr>
          <a:lstStyle/>
          <a:p>
            <a:r>
              <a:rPr lang="en-US" sz="2800" b="1" dirty="0">
                <a:solidFill>
                  <a:schemeClr val="tx1"/>
                </a:solidFill>
              </a:rPr>
              <a:t>Key Points for Purchasing </a:t>
            </a:r>
            <a:endParaRPr lang="en-US" sz="2800" dirty="0">
              <a:solidFill>
                <a:schemeClr val="tx1"/>
              </a:solidFill>
            </a:endParaRPr>
          </a:p>
        </p:txBody>
      </p:sp>
      <p:sp>
        <p:nvSpPr>
          <p:cNvPr id="3" name="Content Placeholder 2"/>
          <p:cNvSpPr>
            <a:spLocks noGrp="1"/>
          </p:cNvSpPr>
          <p:nvPr>
            <p:ph idx="4294967295"/>
          </p:nvPr>
        </p:nvSpPr>
        <p:spPr>
          <a:xfrm>
            <a:off x="631862" y="2244053"/>
            <a:ext cx="10585487" cy="5776912"/>
          </a:xfrm>
        </p:spPr>
        <p:txBody>
          <a:bodyPr>
            <a:noAutofit/>
          </a:bodyPr>
          <a:lstStyle/>
          <a:p>
            <a:pPr marL="0" indent="0">
              <a:buNone/>
            </a:pPr>
            <a:r>
              <a:rPr lang="en-US" sz="1800" b="1" dirty="0">
                <a:solidFill>
                  <a:schemeClr val="tx1"/>
                </a:solidFill>
                <a:latin typeface="+mj-lt"/>
              </a:rPr>
              <a:t>Purchasing </a:t>
            </a:r>
            <a:r>
              <a:rPr lang="en-US" sz="1800" b="1" dirty="0" smtClean="0">
                <a:solidFill>
                  <a:schemeClr val="tx1"/>
                </a:solidFill>
                <a:latin typeface="+mj-lt"/>
              </a:rPr>
              <a:t>Limits</a:t>
            </a:r>
            <a:endParaRPr lang="en-US" sz="1800" b="1" dirty="0">
              <a:solidFill>
                <a:schemeClr val="tx1"/>
              </a:solidFill>
              <a:latin typeface="+mj-lt"/>
            </a:endParaRPr>
          </a:p>
          <a:p>
            <a:pPr>
              <a:buFont typeface="Wingdings" panose="05000000000000000000" pitchFamily="2" charset="2"/>
              <a:buChar char="§"/>
            </a:pPr>
            <a:r>
              <a:rPr lang="en-US" sz="1400" b="1" u="sng" dirty="0" smtClean="0">
                <a:latin typeface="+mj-lt"/>
              </a:rPr>
              <a:t> </a:t>
            </a:r>
            <a:r>
              <a:rPr lang="en-US" sz="1600" b="1" u="sng" dirty="0" smtClean="0">
                <a:latin typeface="+mj-lt"/>
              </a:rPr>
              <a:t>Purchases </a:t>
            </a:r>
            <a:r>
              <a:rPr lang="en-US" sz="1600" b="1" u="sng" dirty="0">
                <a:latin typeface="+mj-lt"/>
              </a:rPr>
              <a:t>less than $</a:t>
            </a:r>
            <a:r>
              <a:rPr lang="en-US" sz="1600" b="1" u="sng" dirty="0" smtClean="0">
                <a:latin typeface="+mj-lt"/>
              </a:rPr>
              <a:t>10,000 </a:t>
            </a:r>
            <a:r>
              <a:rPr lang="en-US" sz="1600" u="sng" dirty="0">
                <a:latin typeface="+mj-lt"/>
              </a:rPr>
              <a:t>do not require advertising or competitive bidding</a:t>
            </a:r>
            <a:r>
              <a:rPr lang="en-US" sz="1600" dirty="0">
                <a:latin typeface="+mj-lt"/>
              </a:rPr>
              <a:t>.  While bidding is not required the University encourages departments to solicit quotes, take advantage of volume discounts, and use any other techniques to obtain the lowest possible </a:t>
            </a:r>
            <a:r>
              <a:rPr lang="en-US" sz="1600" dirty="0" smtClean="0">
                <a:latin typeface="+mj-lt"/>
              </a:rPr>
              <a:t>prices.</a:t>
            </a:r>
          </a:p>
          <a:p>
            <a:pPr>
              <a:buFont typeface="Wingdings" panose="05000000000000000000" pitchFamily="2" charset="2"/>
              <a:buChar char="§"/>
            </a:pPr>
            <a:r>
              <a:rPr lang="en-US" sz="1600" b="1" u="sng" dirty="0" smtClean="0">
                <a:latin typeface="+mj-lt"/>
              </a:rPr>
              <a:t>Purchases </a:t>
            </a:r>
            <a:r>
              <a:rPr lang="en-US" sz="1600" b="1" u="sng" dirty="0">
                <a:latin typeface="+mj-lt"/>
              </a:rPr>
              <a:t>from $</a:t>
            </a:r>
            <a:r>
              <a:rPr lang="en-US" sz="1600" b="1" u="sng" dirty="0" smtClean="0">
                <a:latin typeface="+mj-lt"/>
              </a:rPr>
              <a:t>10,001 </a:t>
            </a:r>
            <a:r>
              <a:rPr lang="en-US" sz="1600" b="1" u="sng" dirty="0">
                <a:latin typeface="+mj-lt"/>
              </a:rPr>
              <a:t>- </a:t>
            </a:r>
            <a:r>
              <a:rPr lang="en-US" sz="1600" b="1" u="sng" dirty="0" smtClean="0">
                <a:latin typeface="+mj-lt"/>
              </a:rPr>
              <a:t>$</a:t>
            </a:r>
            <a:r>
              <a:rPr lang="en-US" sz="1600" b="1" u="sng" dirty="0" smtClean="0">
                <a:latin typeface="+mj-lt"/>
              </a:rPr>
              <a:t>20,600</a:t>
            </a:r>
            <a:r>
              <a:rPr lang="en-US" sz="1600" u="sng" dirty="0" smtClean="0">
                <a:latin typeface="+mj-lt"/>
              </a:rPr>
              <a:t> </a:t>
            </a:r>
            <a:r>
              <a:rPr lang="en-US" sz="1600" u="sng" dirty="0" smtClean="0">
                <a:latin typeface="+mj-lt"/>
              </a:rPr>
              <a:t>may require </a:t>
            </a:r>
            <a:r>
              <a:rPr lang="en-US" sz="1600" u="sng" dirty="0">
                <a:latin typeface="+mj-lt"/>
              </a:rPr>
              <a:t>3 formal quotations</a:t>
            </a:r>
            <a:r>
              <a:rPr lang="en-US" sz="1600" dirty="0">
                <a:latin typeface="+mj-lt"/>
              </a:rPr>
              <a:t>.  This process may include telephone, fax, internet, or other electronic price quotes.  Price quotes must be electronically attached to the requisition</a:t>
            </a:r>
            <a:r>
              <a:rPr lang="en-US" sz="1600" dirty="0" smtClean="0">
                <a:latin typeface="+mj-lt"/>
              </a:rPr>
              <a:t>.</a:t>
            </a:r>
          </a:p>
          <a:p>
            <a:pPr>
              <a:buFont typeface="Wingdings" panose="05000000000000000000" pitchFamily="2" charset="2"/>
              <a:buChar char="§"/>
            </a:pPr>
            <a:r>
              <a:rPr lang="en-US" sz="1600" b="1" u="sng" dirty="0" smtClean="0">
                <a:latin typeface="+mj-lt"/>
              </a:rPr>
              <a:t>$</a:t>
            </a:r>
            <a:r>
              <a:rPr lang="en-US" sz="1600" b="1" u="sng" dirty="0" smtClean="0">
                <a:latin typeface="+mj-lt"/>
              </a:rPr>
              <a:t>20,600 </a:t>
            </a:r>
            <a:r>
              <a:rPr lang="en-US" sz="1600" b="1" u="sng" dirty="0">
                <a:latin typeface="+mj-lt"/>
              </a:rPr>
              <a:t>and Higher</a:t>
            </a:r>
            <a:r>
              <a:rPr lang="en-US" sz="1600" dirty="0">
                <a:latin typeface="+mj-lt"/>
              </a:rPr>
              <a:t> - Requires Competitive Bidding</a:t>
            </a:r>
          </a:p>
          <a:p>
            <a:pPr marL="0" indent="0">
              <a:buNone/>
            </a:pPr>
            <a:r>
              <a:rPr lang="en-US" sz="1600" dirty="0">
                <a:latin typeface="+mj-lt"/>
              </a:rPr>
              <a:t> </a:t>
            </a:r>
            <a:r>
              <a:rPr lang="en-US" sz="1600" b="1" i="1" dirty="0">
                <a:latin typeface="+mj-lt"/>
              </a:rPr>
              <a:t>Bidding Requirements </a:t>
            </a:r>
            <a:endParaRPr lang="en-US" sz="1600" dirty="0">
              <a:latin typeface="+mj-lt"/>
            </a:endParaRPr>
          </a:p>
          <a:p>
            <a:pPr>
              <a:buFont typeface="Wingdings" panose="05000000000000000000" pitchFamily="2" charset="2"/>
              <a:buChar char="§"/>
            </a:pPr>
            <a:r>
              <a:rPr lang="en-US" sz="1600" dirty="0" smtClean="0">
                <a:latin typeface="+mj-lt"/>
              </a:rPr>
              <a:t>As </a:t>
            </a:r>
            <a:r>
              <a:rPr lang="en-US" sz="1600" dirty="0">
                <a:latin typeface="+mj-lt"/>
              </a:rPr>
              <a:t>a public university and a member of the Pennsylvania State System of Higher Education (PASSHE) certain bidding requirements are either mandated or have been adopted as good business practice. Under ACT 57, Pennsylvania law dictates that bids will be solicited for all purchases exceeding </a:t>
            </a:r>
            <a:r>
              <a:rPr lang="en-US" sz="1600" dirty="0" smtClean="0">
                <a:latin typeface="+mj-lt"/>
              </a:rPr>
              <a:t>Twenty Thousand Six </a:t>
            </a:r>
            <a:r>
              <a:rPr lang="en-US" sz="1600" dirty="0">
                <a:latin typeface="+mj-lt"/>
              </a:rPr>
              <a:t>Hundred Dollars </a:t>
            </a:r>
            <a:r>
              <a:rPr lang="en-US" sz="1600" dirty="0" smtClean="0">
                <a:latin typeface="+mj-lt"/>
              </a:rPr>
              <a:t>($</a:t>
            </a:r>
            <a:r>
              <a:rPr lang="en-US" sz="1600" dirty="0" smtClean="0">
                <a:latin typeface="+mj-lt"/>
              </a:rPr>
              <a:t>20,600</a:t>
            </a:r>
            <a:r>
              <a:rPr lang="en-US" sz="1600" dirty="0">
                <a:latin typeface="+mj-lt"/>
              </a:rPr>
              <a:t>). </a:t>
            </a:r>
          </a:p>
          <a:p>
            <a:endParaRPr lang="en-US" sz="1600" dirty="0"/>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697" y="65479"/>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185792" y="257359"/>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622" y="257359"/>
            <a:ext cx="2752344" cy="1161288"/>
          </a:xfrm>
          <a:prstGeom prst="rect">
            <a:avLst/>
          </a:prstGeom>
        </p:spPr>
      </p:pic>
      <p:sp>
        <p:nvSpPr>
          <p:cNvPr id="7" name="Content Placeholder 3"/>
          <p:cNvSpPr txBox="1">
            <a:spLocks/>
          </p:cNvSpPr>
          <p:nvPr/>
        </p:nvSpPr>
        <p:spPr>
          <a:xfrm>
            <a:off x="512064" y="1616098"/>
            <a:ext cx="10780776"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8</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449426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2064" y="1616098"/>
            <a:ext cx="9623690" cy="904875"/>
          </a:xfrm>
        </p:spPr>
        <p:txBody>
          <a:bodyPr>
            <a:noAutofit/>
          </a:bodyPr>
          <a:lstStyle/>
          <a:p>
            <a:r>
              <a:rPr lang="en-US" sz="2400" b="1"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
            </a:r>
            <a:br>
              <a:rPr lang="en-US" sz="2400" b="1"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br>
            <a:r>
              <a:rPr lang="en-US" sz="2400" u="sng" dirty="0" smtClean="0">
                <a:solidFill>
                  <a:schemeClr val="tx1"/>
                </a:solidFill>
                <a:ea typeface="Times New Roman" panose="02020603050405020304" pitchFamily="18" charset="0"/>
                <a:cs typeface="Times New Roman" panose="02020603050405020304" pitchFamily="18" charset="0"/>
              </a:rPr>
              <a:t>Exception to Competitive Bidding Process</a:t>
            </a:r>
            <a:r>
              <a:rPr lang="en-US" sz="3200" u="sng"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sz="3200" u="sng"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endParaRPr lang="en-US" sz="4000" u="sng" dirty="0">
              <a:solidFill>
                <a:schemeClr val="tx1"/>
              </a:solidFill>
            </a:endParaRPr>
          </a:p>
        </p:txBody>
      </p:sp>
      <p:sp>
        <p:nvSpPr>
          <p:cNvPr id="3" name="Content Placeholder 2"/>
          <p:cNvSpPr>
            <a:spLocks noGrp="1"/>
          </p:cNvSpPr>
          <p:nvPr>
            <p:ph idx="4294967295"/>
          </p:nvPr>
        </p:nvSpPr>
        <p:spPr>
          <a:xfrm>
            <a:off x="512064" y="2068535"/>
            <a:ext cx="11448708" cy="5046662"/>
          </a:xfrm>
        </p:spPr>
        <p:txBody>
          <a:bodyPr>
            <a:normAutofit/>
          </a:bodyPr>
          <a:lstStyle/>
          <a:p>
            <a:pPr>
              <a:lnSpc>
                <a:spcPct val="150000"/>
              </a:lnSpc>
              <a:buFont typeface="Wingdings" panose="05000000000000000000" pitchFamily="2" charset="2"/>
              <a:buChar char="§"/>
            </a:pPr>
            <a:r>
              <a:rPr lang="en-US" sz="1800" dirty="0" smtClean="0">
                <a:solidFill>
                  <a:schemeClr val="tx1"/>
                </a:solidFill>
                <a:latin typeface="+mj-lt"/>
              </a:rPr>
              <a:t>Exceptions to competitive </a:t>
            </a:r>
            <a:r>
              <a:rPr lang="en-US" sz="1800" dirty="0">
                <a:solidFill>
                  <a:schemeClr val="tx1"/>
                </a:solidFill>
                <a:latin typeface="+mj-lt"/>
              </a:rPr>
              <a:t>bidding may </a:t>
            </a:r>
            <a:r>
              <a:rPr lang="en-US" sz="1800" dirty="0" smtClean="0">
                <a:solidFill>
                  <a:schemeClr val="tx1"/>
                </a:solidFill>
                <a:latin typeface="+mj-lt"/>
              </a:rPr>
              <a:t>apply under </a:t>
            </a:r>
            <a:r>
              <a:rPr lang="en-US" sz="1800" dirty="0">
                <a:solidFill>
                  <a:schemeClr val="tx1"/>
                </a:solidFill>
                <a:latin typeface="+mj-lt"/>
              </a:rPr>
              <a:t>the following </a:t>
            </a:r>
            <a:r>
              <a:rPr lang="en-US" sz="1800" dirty="0" smtClean="0">
                <a:solidFill>
                  <a:schemeClr val="tx1"/>
                </a:solidFill>
                <a:latin typeface="+mj-lt"/>
              </a:rPr>
              <a:t>circumstances:</a:t>
            </a:r>
          </a:p>
          <a:p>
            <a:pPr lvl="1">
              <a:lnSpc>
                <a:spcPct val="100000"/>
              </a:lnSpc>
              <a:buFont typeface="Wingdings" panose="05000000000000000000" pitchFamily="2" charset="2"/>
              <a:buChar char="ü"/>
            </a:pPr>
            <a:r>
              <a:rPr lang="en-US" sz="1600" dirty="0" smtClean="0">
                <a:solidFill>
                  <a:schemeClr val="tx1"/>
                </a:solidFill>
                <a:latin typeface="+mj-lt"/>
              </a:rPr>
              <a:t>When </a:t>
            </a:r>
            <a:r>
              <a:rPr lang="en-US" sz="1600" dirty="0">
                <a:solidFill>
                  <a:schemeClr val="tx1"/>
                </a:solidFill>
                <a:latin typeface="+mj-lt"/>
              </a:rPr>
              <a:t>the goods and services can only be procured from one source (Sole Source) and a Sole Source Certification has been completed with justification; must be approved by the University Legal Counsel.  When we have an existing system in need of maintenance, repair or upgrade and only a single contractor is capable of providing the good and/or </a:t>
            </a:r>
            <a:r>
              <a:rPr lang="en-US" sz="1600" dirty="0" smtClean="0">
                <a:solidFill>
                  <a:schemeClr val="tx1"/>
                </a:solidFill>
                <a:latin typeface="+mj-lt"/>
              </a:rPr>
              <a:t>service;</a:t>
            </a:r>
            <a:endParaRPr lang="en-US" sz="1600" dirty="0" smtClean="0">
              <a:solidFill>
                <a:schemeClr val="tx1"/>
              </a:solidFill>
              <a:latin typeface="+mj-lt"/>
            </a:endParaRPr>
          </a:p>
          <a:p>
            <a:pPr lvl="1">
              <a:lnSpc>
                <a:spcPct val="150000"/>
              </a:lnSpc>
              <a:buFont typeface="Wingdings" panose="05000000000000000000" pitchFamily="2" charset="2"/>
              <a:buChar char="ü"/>
            </a:pPr>
            <a:r>
              <a:rPr lang="en-US" sz="1600" dirty="0" smtClean="0">
                <a:solidFill>
                  <a:schemeClr val="tx1"/>
                </a:solidFill>
                <a:latin typeface="+mj-lt"/>
              </a:rPr>
              <a:t>When </a:t>
            </a:r>
            <a:r>
              <a:rPr lang="en-US" sz="1600" dirty="0">
                <a:solidFill>
                  <a:schemeClr val="tx1"/>
                </a:solidFill>
                <a:latin typeface="+mj-lt"/>
              </a:rPr>
              <a:t>the needed goods and services are on a “STATE CONTRACT, SYSTEM CONTRACT or </a:t>
            </a:r>
            <a:r>
              <a:rPr lang="en-US" sz="1600" dirty="0" smtClean="0">
                <a:solidFill>
                  <a:schemeClr val="tx1"/>
                </a:solidFill>
                <a:latin typeface="+mj-lt"/>
              </a:rPr>
              <a:t>COSTARS</a:t>
            </a:r>
            <a:r>
              <a:rPr lang="en-US" sz="1600" dirty="0" smtClean="0">
                <a:solidFill>
                  <a:schemeClr val="tx1"/>
                </a:solidFill>
                <a:latin typeface="+mj-lt"/>
              </a:rPr>
              <a:t>”;</a:t>
            </a:r>
            <a:endParaRPr lang="en-US" sz="1600" dirty="0">
              <a:solidFill>
                <a:schemeClr val="tx1"/>
              </a:solidFill>
              <a:latin typeface="+mj-lt"/>
            </a:endParaRPr>
          </a:p>
          <a:p>
            <a:pPr lvl="1">
              <a:lnSpc>
                <a:spcPct val="150000"/>
              </a:lnSpc>
              <a:buFont typeface="Wingdings" panose="05000000000000000000" pitchFamily="2" charset="2"/>
              <a:buChar char="ü"/>
            </a:pPr>
            <a:r>
              <a:rPr lang="en-US" sz="1600" dirty="0" smtClean="0">
                <a:solidFill>
                  <a:schemeClr val="tx1"/>
                </a:solidFill>
                <a:latin typeface="+mj-lt"/>
              </a:rPr>
              <a:t>When </a:t>
            </a:r>
            <a:r>
              <a:rPr lang="en-US" sz="1600" dirty="0">
                <a:solidFill>
                  <a:schemeClr val="tx1"/>
                </a:solidFill>
                <a:latin typeface="+mj-lt"/>
              </a:rPr>
              <a:t>purchasing from the Commonwealth </a:t>
            </a:r>
            <a:r>
              <a:rPr lang="en-US" sz="1600" dirty="0" smtClean="0">
                <a:solidFill>
                  <a:schemeClr val="tx1"/>
                </a:solidFill>
                <a:latin typeface="+mj-lt"/>
              </a:rPr>
              <a:t>Warehouse;</a:t>
            </a:r>
            <a:endParaRPr lang="en-US" sz="1600" dirty="0" smtClean="0">
              <a:solidFill>
                <a:schemeClr val="tx1"/>
              </a:solidFill>
              <a:latin typeface="+mj-lt"/>
            </a:endParaRPr>
          </a:p>
          <a:p>
            <a:pPr lvl="1">
              <a:lnSpc>
                <a:spcPct val="150000"/>
              </a:lnSpc>
              <a:buFont typeface="Wingdings" panose="05000000000000000000" pitchFamily="2" charset="2"/>
              <a:buChar char="ü"/>
            </a:pPr>
            <a:r>
              <a:rPr lang="en-US" sz="1600" dirty="0" smtClean="0">
                <a:solidFill>
                  <a:schemeClr val="tx1"/>
                </a:solidFill>
                <a:latin typeface="+mj-lt"/>
              </a:rPr>
              <a:t>When </a:t>
            </a:r>
            <a:r>
              <a:rPr lang="en-US" sz="1600" dirty="0">
                <a:solidFill>
                  <a:schemeClr val="tx1"/>
                </a:solidFill>
                <a:latin typeface="+mj-lt"/>
              </a:rPr>
              <a:t>purchases are required with Unique Source (formerly known as Pennsylvania Industries for the Blind and Handicapped (PIBH</a:t>
            </a:r>
            <a:r>
              <a:rPr lang="en-US" sz="1600" dirty="0" smtClean="0">
                <a:solidFill>
                  <a:schemeClr val="tx1"/>
                </a:solidFill>
                <a:latin typeface="+mj-lt"/>
              </a:rPr>
              <a:t>));</a:t>
            </a:r>
            <a:endParaRPr lang="en-US" sz="1600" dirty="0" smtClean="0">
              <a:solidFill>
                <a:schemeClr val="tx1"/>
              </a:solidFill>
              <a:latin typeface="+mj-lt"/>
            </a:endParaRPr>
          </a:p>
          <a:p>
            <a:pPr lvl="1">
              <a:lnSpc>
                <a:spcPct val="100000"/>
              </a:lnSpc>
              <a:buFont typeface="Wingdings" panose="05000000000000000000" pitchFamily="2" charset="2"/>
              <a:buChar char="ü"/>
            </a:pPr>
            <a:r>
              <a:rPr lang="en-US" sz="1600" dirty="0" smtClean="0">
                <a:solidFill>
                  <a:schemeClr val="tx1"/>
                </a:solidFill>
                <a:latin typeface="+mj-lt"/>
              </a:rPr>
              <a:t>When </a:t>
            </a:r>
            <a:r>
              <a:rPr lang="en-US" sz="1600" dirty="0">
                <a:solidFill>
                  <a:schemeClr val="tx1"/>
                </a:solidFill>
                <a:latin typeface="+mj-lt"/>
              </a:rPr>
              <a:t>goods or services must be obtained on an emergency basis, an Emergency Contract Certification form is completed with justifications and approved by the University Legal Counsel.  </a:t>
            </a:r>
            <a:r>
              <a:rPr lang="en-US" sz="1600" b="1" dirty="0">
                <a:solidFill>
                  <a:schemeClr val="tx1"/>
                </a:solidFill>
                <a:latin typeface="+mj-lt"/>
              </a:rPr>
              <a:t>‘</a:t>
            </a:r>
            <a:r>
              <a:rPr lang="en-US" sz="1600" b="1" u="sng" dirty="0">
                <a:solidFill>
                  <a:schemeClr val="tx1"/>
                </a:solidFill>
                <a:latin typeface="+mj-lt"/>
              </a:rPr>
              <a:t>AFTER THE FACT PURCHASES</a:t>
            </a:r>
            <a:r>
              <a:rPr lang="en-US" sz="1600" b="1" dirty="0">
                <a:solidFill>
                  <a:schemeClr val="tx1"/>
                </a:solidFill>
                <a:latin typeface="+mj-lt"/>
              </a:rPr>
              <a:t>’ doesn’t make it an emergency.</a:t>
            </a:r>
            <a:endParaRPr lang="en-US" sz="1600" dirty="0">
              <a:solidFill>
                <a:schemeClr val="tx1"/>
              </a:solidFill>
              <a:latin typeface="+mj-lt"/>
            </a:endParaRPr>
          </a:p>
          <a:p>
            <a:endParaRPr lang="en-US" sz="2400" dirty="0">
              <a:solidFill>
                <a:schemeClr val="tx1"/>
              </a:solidFill>
              <a:latin typeface="+mj-lt"/>
            </a:endParaRPr>
          </a:p>
        </p:txBody>
      </p:sp>
      <p:pic>
        <p:nvPicPr>
          <p:cNvPr id="4" name="Picture 3" descr="BULogoM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8611" y="148497"/>
            <a:ext cx="1938528" cy="122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267706" y="340377"/>
            <a:ext cx="2826273" cy="533333"/>
          </a:xfrm>
          <a:prstGeom prst="rect">
            <a:avLst/>
          </a:prstGeom>
        </p:spPr>
      </p:pic>
      <p:pic>
        <p:nvPicPr>
          <p:cNvPr id="6" name="Picture 5" descr="&lt;strong&gt;Partnership&lt;/strong&gt; | World Dance Counc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536" y="340377"/>
            <a:ext cx="2752344" cy="1161288"/>
          </a:xfrm>
          <a:prstGeom prst="rect">
            <a:avLst/>
          </a:prstGeom>
        </p:spPr>
      </p:pic>
      <p:sp>
        <p:nvSpPr>
          <p:cNvPr id="7" name="Content Placeholder 3"/>
          <p:cNvSpPr txBox="1">
            <a:spLocks/>
          </p:cNvSpPr>
          <p:nvPr/>
        </p:nvSpPr>
        <p:spPr>
          <a:xfrm>
            <a:off x="512063" y="1616098"/>
            <a:ext cx="11448709" cy="4601822"/>
          </a:xfrm>
          <a:prstGeom prst="rect">
            <a:avLst/>
          </a:prstGeom>
          <a:ln>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sz="7200" dirty="0">
              <a:latin typeface="+mj-l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pPr/>
              <a:t>9</a:t>
            </a:fld>
            <a:endParaRPr lang="en-US" dirty="0"/>
          </a:p>
        </p:txBody>
      </p:sp>
      <p:sp>
        <p:nvSpPr>
          <p:cNvPr id="11" name="Footer Placeholder 10"/>
          <p:cNvSpPr>
            <a:spLocks noGrp="1"/>
          </p:cNvSpPr>
          <p:nvPr>
            <p:ph type="ftr" sz="quarter" idx="11"/>
          </p:nvPr>
        </p:nvSpPr>
        <p:spPr/>
        <p:txBody>
          <a:bodyPr/>
          <a:lstStyle/>
          <a:p>
            <a:r>
              <a:rPr lang="en-US" smtClean="0"/>
              <a:t>Page #</a:t>
            </a:r>
            <a:endParaRPr lang="en-US" dirty="0"/>
          </a:p>
        </p:txBody>
      </p:sp>
    </p:spTree>
    <p:extLst>
      <p:ext uri="{BB962C8B-B14F-4D97-AF65-F5344CB8AC3E}">
        <p14:creationId xmlns:p14="http://schemas.microsoft.com/office/powerpoint/2010/main" val="2030075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Karen2">
      <a:dk1>
        <a:sysClr val="windowText" lastClr="000000"/>
      </a:dk1>
      <a:lt1>
        <a:sysClr val="window" lastClr="FFFFFF"/>
      </a:lt1>
      <a:dk2>
        <a:srgbClr val="696464"/>
      </a:dk2>
      <a:lt2>
        <a:srgbClr val="E9E5DC"/>
      </a:lt2>
      <a:accent1>
        <a:srgbClr val="FFD147"/>
      </a:accent1>
      <a:accent2>
        <a:srgbClr val="660033"/>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6523DD8B730408C2A85B1A12DC63F" ma:contentTypeVersion="0" ma:contentTypeDescription="Create a new document." ma:contentTypeScope="" ma:versionID="5a5fd9b9b2eaf22253b16fbbe36f049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CB475A-E145-4848-8B6B-40444C0D0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5962156-71EB-48F1-9AB6-75BD5055B772}">
  <ds:schemaRefs>
    <ds:schemaRef ds:uri="http://schemas.microsoft.com/sharepoint/v3/contenttype/forms"/>
  </ds:schemaRefs>
</ds:datastoreItem>
</file>

<file path=customXml/itemProps3.xml><?xml version="1.0" encoding="utf-8"?>
<ds:datastoreItem xmlns:ds="http://schemas.openxmlformats.org/officeDocument/2006/customXml" ds:itemID="{0F229EB7-9754-49A8-BD84-2BC953171AA0}">
  <ds:schemaRef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5442</TotalTime>
  <Words>4111</Words>
  <Application>Microsoft Office PowerPoint</Application>
  <PresentationFormat>Widescreen</PresentationFormat>
  <Paragraphs>474</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Bookman Old Style</vt:lpstr>
      <vt:lpstr>Calibri</vt:lpstr>
      <vt:lpstr>Calibri Light</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Presidential Delegation of Authority Purchasing and Contracting   </vt:lpstr>
      <vt:lpstr>PowerPoint Presentation</vt:lpstr>
      <vt:lpstr>Key Points for Purchasing </vt:lpstr>
      <vt:lpstr> Exception to Competitive Bidding Process </vt:lpstr>
      <vt:lpstr>PowerPoint Presentation</vt:lpstr>
      <vt:lpstr>                      Other</vt:lpstr>
      <vt:lpstr>PowerPoint Presentation</vt:lpstr>
      <vt:lpstr>Types of Contracts and PO’s</vt:lpstr>
      <vt:lpstr>PowerPoint Presentation</vt:lpstr>
      <vt:lpstr>PowerPoint Presentation</vt:lpstr>
      <vt:lpstr>What is a Requisition (PR)? </vt:lpstr>
      <vt:lpstr>Required Information for a PR </vt:lpstr>
      <vt:lpstr>PowerPoint Presentation</vt:lpstr>
      <vt:lpstr>What is a Service Purchase Contract (SPC)? </vt:lpstr>
      <vt:lpstr>Service Purchase Contract </vt:lpstr>
      <vt:lpstr>Contracting for Speakers</vt:lpstr>
      <vt:lpstr>Contracting for Speakers</vt:lpstr>
      <vt:lpstr>                     SPC Limits &amp; Timelines</vt:lpstr>
      <vt:lpstr>Outline Agreements</vt:lpstr>
      <vt:lpstr>Creating Purchase Requisitions</vt:lpstr>
      <vt:lpstr>Creating Purchase Requisitions</vt:lpstr>
      <vt:lpstr>Locate Vendor Numbers in ESS</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      Creating a Purchase Requisition in ESS Portal </vt:lpstr>
      <vt:lpstr>Purchase Requisitions – Miscellaneous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Accounts Payable Payment for SPC’S</vt:lpstr>
      <vt:lpstr> Pcard Process </vt:lpstr>
    </vt:vector>
  </TitlesOfParts>
  <Company>Bloomsburg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Bloomsburg University</dc:title>
  <dc:creator>Slusser, Karen L</dc:creator>
  <cp:lastModifiedBy>Wyman, Vicky</cp:lastModifiedBy>
  <cp:revision>411</cp:revision>
  <cp:lastPrinted>2018-03-26T14:25:28Z</cp:lastPrinted>
  <dcterms:created xsi:type="dcterms:W3CDTF">2014-01-30T18:54:11Z</dcterms:created>
  <dcterms:modified xsi:type="dcterms:W3CDTF">2019-06-13T13:31:28Z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0x010100D686523DD8B730408C2A85B1A12DC63F</vt:lpwstr>
  </property>
</Properties>
</file>